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715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000000"/>
          </p15:clr>
        </p15:guide>
        <p15:guide id="2" pos="2880">
          <p15:clr>
            <a:srgbClr val="000000"/>
          </p15:clr>
        </p15:guide>
      </p15:sldGuideLst>
    </p:ext>
    <p:ext uri="GoogleSlidesCustomDataVersion2">
      <go:slidesCustomData xmlns:go="http://customooxmlschemas.google.com/" r:id="rId18" roundtripDataSignature="AMtx7mhsh+TQJQ7zM5Gvgdet2NLiNQr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bb3412e34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abb3412e34_0_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bb3412e34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abb3412e34_0_3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bb3412e34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abb3412e34_0_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abb3412e34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abb3412e34_0_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bb3412e34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abb3412e34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bb3412e34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abb3412e34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685800" y="1775355"/>
            <a:ext cx="7772400" cy="122502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371600" y="3238500"/>
            <a:ext cx="6400800" cy="14605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8"/>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2686182" y="-895482"/>
            <a:ext cx="3771636"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5626100" y="1193800"/>
            <a:ext cx="40640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435100" y="-787400"/>
            <a:ext cx="40640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457200" y="1333500"/>
            <a:ext cx="8229600" cy="377163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9"/>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0"/>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3672417"/>
            <a:ext cx="7772400" cy="1135063"/>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722313" y="2422261"/>
            <a:ext cx="7772400" cy="1250156"/>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457200" y="1111250"/>
            <a:ext cx="4038600" cy="314325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111250"/>
            <a:ext cx="4038600" cy="314325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457200" y="1279261"/>
            <a:ext cx="4040188" cy="533135"/>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1812396"/>
            <a:ext cx="4040188" cy="329274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6" y="1279261"/>
            <a:ext cx="4041775" cy="533135"/>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6" y="1812396"/>
            <a:ext cx="4041775" cy="329274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1" y="227542"/>
            <a:ext cx="3008313" cy="9683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3575050" y="227542"/>
            <a:ext cx="5111750" cy="4877594"/>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1" y="1195917"/>
            <a:ext cx="3008313" cy="390921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000500"/>
            <a:ext cx="5486400" cy="47228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1792288" y="510646"/>
            <a:ext cx="5486400" cy="3429000"/>
          </a:xfrm>
          <a:prstGeom prst="rect">
            <a:avLst/>
          </a:prstGeom>
          <a:noFill/>
          <a:ln>
            <a:noFill/>
          </a:ln>
        </p:spPr>
      </p:sp>
      <p:sp>
        <p:nvSpPr>
          <p:cNvPr id="64" name="Google Shape;64;p16"/>
          <p:cNvSpPr txBox="1"/>
          <p:nvPr>
            <p:ph idx="1" type="body"/>
          </p:nvPr>
        </p:nvSpPr>
        <p:spPr>
          <a:xfrm>
            <a:off x="1792288" y="4472782"/>
            <a:ext cx="5486400" cy="6707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457200" y="1333500"/>
            <a:ext cx="8229600" cy="3771636"/>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5296959"/>
            <a:ext cx="2133600" cy="30427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5296959"/>
            <a:ext cx="2895600" cy="30427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5296959"/>
            <a:ext cx="2133600" cy="30427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1775355"/>
            <a:ext cx="7772400" cy="122502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5" name="Google Shape;85;p1"/>
          <p:cNvSpPr txBox="1"/>
          <p:nvPr>
            <p:ph idx="1" type="subTitle"/>
          </p:nvPr>
        </p:nvSpPr>
        <p:spPr>
          <a:xfrm>
            <a:off x="1371600" y="3238500"/>
            <a:ext cx="6400800" cy="1460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sp>
        <p:nvSpPr>
          <p:cNvPr id="86" name="Google Shape;86;p1"/>
          <p:cNvSpPr txBox="1"/>
          <p:nvPr/>
        </p:nvSpPr>
        <p:spPr>
          <a:xfrm>
            <a:off x="6553200" y="1714500"/>
            <a:ext cx="16764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Calibri"/>
                <a:ea typeface="Calibri"/>
                <a:cs typeface="Calibri"/>
                <a:sym typeface="Calibri"/>
              </a:rPr>
              <a:t>Tuesday, January 3, 2017:  What slowed down French cinema?</a:t>
            </a:r>
            <a:endParaRPr sz="2400">
              <a:solidFill>
                <a:schemeClr val="lt1"/>
              </a:solidFill>
              <a:latin typeface="Calibri"/>
              <a:ea typeface="Calibri"/>
              <a:cs typeface="Calibri"/>
              <a:sym typeface="Calibri"/>
            </a:endParaRPr>
          </a:p>
        </p:txBody>
      </p:sp>
      <p:pic>
        <p:nvPicPr>
          <p:cNvPr descr="https://cdn.theculturetrip.com/wp-content/uploads/2012/10/5973597_orig.jpg" id="87" name="Google Shape;87;p1"/>
          <p:cNvPicPr preferRelativeResize="0"/>
          <p:nvPr/>
        </p:nvPicPr>
        <p:blipFill rotWithShape="1">
          <a:blip r:embed="rId3">
            <a:alphaModFix/>
          </a:blip>
          <a:srcRect b="0" l="0" r="0" t="0"/>
          <a:stretch/>
        </p:blipFill>
        <p:spPr>
          <a:xfrm>
            <a:off x="0" y="-1905000"/>
            <a:ext cx="10048875" cy="7620000"/>
          </a:xfrm>
          <a:prstGeom prst="rect">
            <a:avLst/>
          </a:prstGeom>
          <a:noFill/>
          <a:ln>
            <a:noFill/>
          </a:ln>
        </p:spPr>
      </p:pic>
      <p:sp>
        <p:nvSpPr>
          <p:cNvPr id="88" name="Google Shape;88;p1"/>
          <p:cNvSpPr txBox="1"/>
          <p:nvPr/>
        </p:nvSpPr>
        <p:spPr>
          <a:xfrm>
            <a:off x="5138050" y="1110350"/>
            <a:ext cx="35052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What is your association with French cinema?</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300"/>
        </a:solidFill>
      </p:bgPr>
    </p:bg>
    <p:spTree>
      <p:nvGrpSpPr>
        <p:cNvPr id="144" name="Shape 144"/>
        <p:cNvGrpSpPr/>
        <p:nvPr/>
      </p:nvGrpSpPr>
      <p:grpSpPr>
        <a:xfrm>
          <a:off x="0" y="0"/>
          <a:ext cx="0" cy="0"/>
          <a:chOff x="0" y="0"/>
          <a:chExt cx="0" cy="0"/>
        </a:xfrm>
      </p:grpSpPr>
      <p:pic>
        <p:nvPicPr>
          <p:cNvPr descr="https://media1.britannica.com/eb-media/55/78755-004-178ED9A9.jpg" id="145" name="Google Shape;145;g2abb3412e34_0_350"/>
          <p:cNvPicPr preferRelativeResize="0"/>
          <p:nvPr/>
        </p:nvPicPr>
        <p:blipFill rotWithShape="1">
          <a:blip r:embed="rId3">
            <a:alphaModFix/>
          </a:blip>
          <a:srcRect b="0" l="0" r="0" t="0"/>
          <a:stretch/>
        </p:blipFill>
        <p:spPr>
          <a:xfrm>
            <a:off x="381000" y="342899"/>
            <a:ext cx="1447799" cy="1277471"/>
          </a:xfrm>
          <a:prstGeom prst="rect">
            <a:avLst/>
          </a:prstGeom>
          <a:noFill/>
          <a:ln>
            <a:noFill/>
          </a:ln>
        </p:spPr>
      </p:pic>
      <p:sp>
        <p:nvSpPr>
          <p:cNvPr id="146" name="Google Shape;146;g2abb3412e34_0_350"/>
          <p:cNvSpPr txBox="1"/>
          <p:nvPr/>
        </p:nvSpPr>
        <p:spPr>
          <a:xfrm>
            <a:off x="1981200" y="266700"/>
            <a:ext cx="6477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2F2F2"/>
                </a:solidFill>
                <a:latin typeface="Calibri"/>
                <a:ea typeface="Calibri"/>
                <a:cs typeface="Calibri"/>
                <a:sym typeface="Calibri"/>
              </a:rPr>
              <a:t>Rene Clair –</a:t>
            </a:r>
            <a:r>
              <a:rPr lang="en-US" sz="2000">
                <a:solidFill>
                  <a:srgbClr val="F2F2F2"/>
                </a:solidFill>
                <a:latin typeface="Calibri"/>
                <a:ea typeface="Calibri"/>
                <a:cs typeface="Calibri"/>
                <a:sym typeface="Calibri"/>
              </a:rPr>
              <a:t> Used music and noises creatively; expanded range of what sound effects could be used for.  </a:t>
            </a:r>
            <a:endParaRPr/>
          </a:p>
          <a:p>
            <a:pPr indent="0" lvl="0" marL="0" marR="0" rtl="0" algn="l">
              <a:spcBef>
                <a:spcPts val="0"/>
              </a:spcBef>
              <a:spcAft>
                <a:spcPts val="0"/>
              </a:spcAft>
              <a:buNone/>
            </a:pPr>
            <a:r>
              <a:rPr i="1" lang="en-US" sz="2000">
                <a:solidFill>
                  <a:srgbClr val="F2F2F2"/>
                </a:solidFill>
                <a:latin typeface="Calibri"/>
                <a:ea typeface="Calibri"/>
                <a:cs typeface="Calibri"/>
                <a:sym typeface="Calibri"/>
              </a:rPr>
              <a:t>Sous les toits de Paris </a:t>
            </a:r>
            <a:r>
              <a:rPr lang="en-US" sz="2000">
                <a:solidFill>
                  <a:srgbClr val="F2F2F2"/>
                </a:solidFill>
                <a:latin typeface="Calibri"/>
                <a:ea typeface="Calibri"/>
                <a:cs typeface="Calibri"/>
                <a:sym typeface="Calibri"/>
              </a:rPr>
              <a:t>(1930) https://www.youtube.com/watch?v=zf4wUmBM6gk</a:t>
            </a:r>
            <a:endParaRPr i="1" sz="2000">
              <a:solidFill>
                <a:srgbClr val="F2F2F2"/>
              </a:solidFill>
              <a:latin typeface="Calibri"/>
              <a:ea typeface="Calibri"/>
              <a:cs typeface="Calibri"/>
              <a:sym typeface="Calibri"/>
            </a:endParaRPr>
          </a:p>
        </p:txBody>
      </p:sp>
      <p:pic>
        <p:nvPicPr>
          <p:cNvPr descr="http://www.luckinlove.com/Marcel_Pagnol.jpg" id="147" name="Google Shape;147;g2abb3412e34_0_350"/>
          <p:cNvPicPr preferRelativeResize="0"/>
          <p:nvPr/>
        </p:nvPicPr>
        <p:blipFill rotWithShape="1">
          <a:blip r:embed="rId4">
            <a:alphaModFix/>
          </a:blip>
          <a:srcRect b="0" l="0" r="0" t="0"/>
          <a:stretch/>
        </p:blipFill>
        <p:spPr>
          <a:xfrm>
            <a:off x="7086600" y="1790700"/>
            <a:ext cx="1273215" cy="1676400"/>
          </a:xfrm>
          <a:prstGeom prst="rect">
            <a:avLst/>
          </a:prstGeom>
          <a:noFill/>
          <a:ln>
            <a:noFill/>
          </a:ln>
        </p:spPr>
      </p:pic>
      <p:sp>
        <p:nvSpPr>
          <p:cNvPr id="148" name="Google Shape;148;g2abb3412e34_0_350"/>
          <p:cNvSpPr txBox="1"/>
          <p:nvPr/>
        </p:nvSpPr>
        <p:spPr>
          <a:xfrm>
            <a:off x="609600" y="2238970"/>
            <a:ext cx="6248400" cy="9234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F2F2F2"/>
                </a:solidFill>
                <a:latin typeface="Calibri"/>
                <a:ea typeface="Calibri"/>
                <a:cs typeface="Calibri"/>
                <a:sym typeface="Calibri"/>
              </a:rPr>
              <a:t>Marcel Pagnol</a:t>
            </a:r>
            <a:r>
              <a:rPr lang="en-US" sz="1800">
                <a:solidFill>
                  <a:srgbClr val="F2F2F2"/>
                </a:solidFill>
                <a:latin typeface="Calibri"/>
                <a:ea typeface="Calibri"/>
                <a:cs typeface="Calibri"/>
                <a:sym typeface="Calibri"/>
              </a:rPr>
              <a:t> – Focused heavily on dialogue.  Often criticized for being overly theatrical v. film heavy</a:t>
            </a:r>
            <a:endParaRPr/>
          </a:p>
          <a:p>
            <a:pPr indent="0" lvl="0" marL="0" marR="0" rtl="0" algn="r">
              <a:spcBef>
                <a:spcPts val="0"/>
              </a:spcBef>
              <a:spcAft>
                <a:spcPts val="0"/>
              </a:spcAft>
              <a:buNone/>
            </a:pPr>
            <a:r>
              <a:rPr lang="en-US" sz="1800">
                <a:solidFill>
                  <a:srgbClr val="F2F2F2"/>
                </a:solidFill>
                <a:latin typeface="Calibri"/>
                <a:ea typeface="Calibri"/>
                <a:cs typeface="Calibri"/>
                <a:sym typeface="Calibri"/>
              </a:rPr>
              <a:t>https://www.youtube.com/watch?v=X863raSxOPM</a:t>
            </a:r>
            <a:endParaRPr sz="1800">
              <a:solidFill>
                <a:srgbClr val="F2F2F2"/>
              </a:solidFill>
              <a:latin typeface="Calibri"/>
              <a:ea typeface="Calibri"/>
              <a:cs typeface="Calibri"/>
              <a:sym typeface="Calibri"/>
            </a:endParaRPr>
          </a:p>
        </p:txBody>
      </p:sp>
      <p:pic>
        <p:nvPicPr>
          <p:cNvPr descr="https://upload.wikimedia.org/wikipedia/commons/thumb/8/8d/Jean_Vigo.jpg/220px-Jean_Vigo.jpg" id="149" name="Google Shape;149;g2abb3412e34_0_350"/>
          <p:cNvPicPr preferRelativeResize="0"/>
          <p:nvPr/>
        </p:nvPicPr>
        <p:blipFill rotWithShape="1">
          <a:blip r:embed="rId5">
            <a:alphaModFix/>
          </a:blip>
          <a:srcRect b="0" l="0" r="0" t="0"/>
          <a:stretch/>
        </p:blipFill>
        <p:spPr>
          <a:xfrm>
            <a:off x="533400" y="3512820"/>
            <a:ext cx="1295400" cy="1554480"/>
          </a:xfrm>
          <a:prstGeom prst="rect">
            <a:avLst/>
          </a:prstGeom>
          <a:noFill/>
          <a:ln>
            <a:noFill/>
          </a:ln>
        </p:spPr>
      </p:pic>
      <p:sp>
        <p:nvSpPr>
          <p:cNvPr id="150" name="Google Shape;150;g2abb3412e34_0_350"/>
          <p:cNvSpPr txBox="1"/>
          <p:nvPr/>
        </p:nvSpPr>
        <p:spPr>
          <a:xfrm>
            <a:off x="2133600" y="3610570"/>
            <a:ext cx="5867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2F2F2"/>
                </a:solidFill>
                <a:latin typeface="Calibri"/>
                <a:ea typeface="Calibri"/>
                <a:cs typeface="Calibri"/>
                <a:sym typeface="Calibri"/>
              </a:rPr>
              <a:t>Jean Vigo</a:t>
            </a:r>
            <a:r>
              <a:rPr lang="en-US" sz="1800">
                <a:solidFill>
                  <a:srgbClr val="F2F2F2"/>
                </a:solidFill>
                <a:latin typeface="Calibri"/>
                <a:ea typeface="Calibri"/>
                <a:cs typeface="Calibri"/>
                <a:sym typeface="Calibri"/>
              </a:rPr>
              <a:t> –Understood that sound and silence were both effective.  Adding sound to an already rich tapestry is more effective than relying on sound to carry the story.</a:t>
            </a:r>
            <a:endParaRPr/>
          </a:p>
          <a:p>
            <a:pPr indent="0" lvl="0" marL="0" marR="0" rtl="0" algn="l">
              <a:spcBef>
                <a:spcPts val="0"/>
              </a:spcBef>
              <a:spcAft>
                <a:spcPts val="0"/>
              </a:spcAft>
              <a:buNone/>
            </a:pPr>
            <a:r>
              <a:rPr lang="en-US" sz="1800">
                <a:solidFill>
                  <a:srgbClr val="F2F2F2"/>
                </a:solidFill>
                <a:latin typeface="Calibri"/>
                <a:ea typeface="Calibri"/>
                <a:cs typeface="Calibri"/>
                <a:sym typeface="Calibri"/>
              </a:rPr>
              <a:t>https://www.youtube.com/watch?v=GaY-fG3zlp8</a:t>
            </a:r>
            <a:endParaRPr sz="1800">
              <a:solidFill>
                <a:srgbClr val="F2F2F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http://www.bbc.co.uk/staticarchive/6b61bfc86a041d8d6a49f6583ed9ae8bd6383568.jpg" id="155" name="Google Shape;155;g2abb3412e34_0_359"/>
          <p:cNvPicPr preferRelativeResize="0"/>
          <p:nvPr/>
        </p:nvPicPr>
        <p:blipFill rotWithShape="1">
          <a:blip r:embed="rId3">
            <a:alphaModFix/>
          </a:blip>
          <a:srcRect b="0" l="0" r="0" t="0"/>
          <a:stretch/>
        </p:blipFill>
        <p:spPr>
          <a:xfrm>
            <a:off x="0" y="-876300"/>
            <a:ext cx="9296400" cy="71685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59" name="Shape 159"/>
        <p:cNvGrpSpPr/>
        <p:nvPr/>
      </p:nvGrpSpPr>
      <p:grpSpPr>
        <a:xfrm>
          <a:off x="0" y="0"/>
          <a:ext cx="0" cy="0"/>
          <a:chOff x="0" y="0"/>
          <a:chExt cx="0" cy="0"/>
        </a:xfrm>
      </p:grpSpPr>
      <p:pic>
        <p:nvPicPr>
          <p:cNvPr descr="https://www.kanopystreaming.com/sites/default/files/imagecache/vp_thumbnail_medium/videoassets/3504045265001.jpg?1476199045" id="160" name="Google Shape;160;g2abb3412e34_0_363"/>
          <p:cNvPicPr preferRelativeResize="0"/>
          <p:nvPr/>
        </p:nvPicPr>
        <p:blipFill rotWithShape="1">
          <a:blip r:embed="rId3">
            <a:alphaModFix/>
          </a:blip>
          <a:srcRect b="0" l="0" r="0" t="0"/>
          <a:stretch/>
        </p:blipFill>
        <p:spPr>
          <a:xfrm>
            <a:off x="228600" y="190501"/>
            <a:ext cx="4419600" cy="2486026"/>
          </a:xfrm>
          <a:prstGeom prst="rect">
            <a:avLst/>
          </a:prstGeom>
          <a:noFill/>
          <a:ln>
            <a:noFill/>
          </a:ln>
        </p:spPr>
      </p:pic>
      <p:sp>
        <p:nvSpPr>
          <p:cNvPr id="161" name="Google Shape;161;g2abb3412e34_0_363"/>
          <p:cNvSpPr txBox="1"/>
          <p:nvPr/>
        </p:nvSpPr>
        <p:spPr>
          <a:xfrm>
            <a:off x="228600" y="2705100"/>
            <a:ext cx="8534400" cy="2847600"/>
          </a:xfrm>
          <a:prstGeom prst="rect">
            <a:avLst/>
          </a:prstGeom>
          <a:solidFill>
            <a:srgbClr val="F2F2F2"/>
          </a:solid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Dialogue adds subtlety and deeper content</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Emphasized intellectual content</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Intelligent screenplays</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Superior screen acting</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Former surrealists turn film away from theatrical roots</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Literary background</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Birth of </a:t>
            </a:r>
            <a:r>
              <a:rPr b="1" lang="en-US" sz="1800" u="sng">
                <a:solidFill>
                  <a:schemeClr val="dk1"/>
                </a:solidFill>
                <a:latin typeface="Calibri"/>
                <a:ea typeface="Calibri"/>
                <a:cs typeface="Calibri"/>
                <a:sym typeface="Calibri"/>
              </a:rPr>
              <a:t>Poetic realism</a:t>
            </a:r>
            <a:r>
              <a:rPr lang="en-US" sz="1800">
                <a:solidFill>
                  <a:schemeClr val="dk1"/>
                </a:solidFill>
                <a:latin typeface="Calibri"/>
                <a:ea typeface="Calibri"/>
                <a:cs typeface="Calibri"/>
                <a:sym typeface="Calibri"/>
              </a:rPr>
              <a:t> –working class protagonists dealing with a dark universe</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Names to know: Marcel Carne and Jean Renoir</a:t>
            </a:r>
            <a:endParaRPr sz="1800">
              <a:solidFill>
                <a:schemeClr val="dk1"/>
              </a:solidFill>
              <a:latin typeface="Calibri"/>
              <a:ea typeface="Calibri"/>
              <a:cs typeface="Calibri"/>
              <a:sym typeface="Calibri"/>
            </a:endParaRPr>
          </a:p>
        </p:txBody>
      </p:sp>
      <p:sp>
        <p:nvSpPr>
          <p:cNvPr id="162" name="Google Shape;162;g2abb3412e34_0_363"/>
          <p:cNvSpPr txBox="1"/>
          <p:nvPr/>
        </p:nvSpPr>
        <p:spPr>
          <a:xfrm>
            <a:off x="4724400" y="103644"/>
            <a:ext cx="40386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The Golden Age of French Cinema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No one is really sure what brought French cinema out of the Great Depression, but there are reasons why it succeeded.</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 name="Shape 92"/>
        <p:cNvGrpSpPr/>
        <p:nvPr/>
      </p:nvGrpSpPr>
      <p:grpSpPr>
        <a:xfrm>
          <a:off x="0" y="0"/>
          <a:ext cx="0" cy="0"/>
          <a:chOff x="0" y="0"/>
          <a:chExt cx="0" cy="0"/>
        </a:xfrm>
      </p:grpSpPr>
      <p:sp>
        <p:nvSpPr>
          <p:cNvPr id="93" name="Google Shape;93;p2"/>
          <p:cNvSpPr txBox="1"/>
          <p:nvPr>
            <p:ph type="title"/>
          </p:nvPr>
        </p:nvSpPr>
        <p:spPr>
          <a:xfrm>
            <a:off x="457200" y="228865"/>
            <a:ext cx="8229600" cy="9525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To Do List</a:t>
            </a:r>
            <a:endParaRPr/>
          </a:p>
        </p:txBody>
      </p:sp>
      <p:sp>
        <p:nvSpPr>
          <p:cNvPr id="94" name="Google Shape;94;p2"/>
          <p:cNvSpPr txBox="1"/>
          <p:nvPr>
            <p:ph idx="1" type="body"/>
          </p:nvPr>
        </p:nvSpPr>
        <p:spPr>
          <a:xfrm>
            <a:off x="457200" y="1333500"/>
            <a:ext cx="8229600" cy="3771636"/>
          </a:xfrm>
          <a:prstGeom prst="rect">
            <a:avLst/>
          </a:prstGeom>
          <a:solidFill>
            <a:schemeClr val="lt1"/>
          </a:solid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Prayer </a:t>
            </a:r>
            <a:endParaRPr/>
          </a:p>
          <a:p>
            <a:pPr indent="-342900" lvl="0" marL="342900" rtl="0" algn="l">
              <a:spcBef>
                <a:spcPts val="592"/>
              </a:spcBef>
              <a:spcAft>
                <a:spcPts val="0"/>
              </a:spcAft>
              <a:buClr>
                <a:schemeClr val="dk1"/>
              </a:buClr>
              <a:buSzPct val="100000"/>
              <a:buChar char="•"/>
            </a:pPr>
            <a:r>
              <a:rPr lang="en-US"/>
              <a:t>Predisposition with France!</a:t>
            </a:r>
            <a:endParaRPr/>
          </a:p>
          <a:p>
            <a:pPr indent="-342900" lvl="0" marL="342900" rtl="0" algn="l">
              <a:spcBef>
                <a:spcPts val="592"/>
              </a:spcBef>
              <a:spcAft>
                <a:spcPts val="0"/>
              </a:spcAft>
              <a:buClr>
                <a:schemeClr val="dk1"/>
              </a:buClr>
              <a:buSzPct val="100000"/>
              <a:buChar char="•"/>
            </a:pPr>
            <a:r>
              <a:rPr lang="en-US"/>
              <a:t>Review Avant-Garde</a:t>
            </a:r>
            <a:endParaRPr/>
          </a:p>
          <a:p>
            <a:pPr indent="-342900" lvl="0" marL="342900" rtl="0" algn="l">
              <a:spcBef>
                <a:spcPts val="592"/>
              </a:spcBef>
              <a:spcAft>
                <a:spcPts val="0"/>
              </a:spcAft>
              <a:buClr>
                <a:schemeClr val="dk1"/>
              </a:buClr>
              <a:buSzPct val="100000"/>
              <a:buChar char="•"/>
            </a:pPr>
            <a:r>
              <a:rPr lang="en-US"/>
              <a:t>The First French Avant Garde Movement: Impressionism –Louis Delluc and Abel Gance</a:t>
            </a:r>
            <a:endParaRPr/>
          </a:p>
          <a:p>
            <a:pPr indent="-342900" lvl="0" marL="342900" rtl="0" algn="l">
              <a:spcBef>
                <a:spcPts val="592"/>
              </a:spcBef>
              <a:spcAft>
                <a:spcPts val="0"/>
              </a:spcAft>
              <a:buClr>
                <a:schemeClr val="dk1"/>
              </a:buClr>
              <a:buSzPct val="100000"/>
              <a:buChar char="•"/>
            </a:pPr>
            <a:r>
              <a:rPr lang="en-US"/>
              <a:t>The Second French Avant Garde Movement: Cinema Pur (Pure Cinema)</a:t>
            </a:r>
            <a:endParaRPr/>
          </a:p>
          <a:p>
            <a:pPr indent="-342900" lvl="0" marL="342900" rtl="0" algn="l">
              <a:spcBef>
                <a:spcPts val="592"/>
              </a:spcBef>
              <a:spcAft>
                <a:spcPts val="0"/>
              </a:spcAft>
              <a:buClr>
                <a:schemeClr val="dk1"/>
              </a:buClr>
              <a:buSzPct val="100000"/>
              <a:buChar char="•"/>
            </a:pPr>
            <a:r>
              <a:rPr b="1" lang="en-US" u="sng"/>
              <a:t>HOMEWORK: Read pp. 101-113 + Notes</a:t>
            </a:r>
            <a:endParaRPr b="1"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http://a69.g.akamai.net/n/69/10688/v1/img5.allocine.fr/acmedia/medias/nmedia/18/83/77/33/19707274.jpg" id="99" name="Google Shape;99;p3"/>
          <p:cNvPicPr preferRelativeResize="0"/>
          <p:nvPr/>
        </p:nvPicPr>
        <p:blipFill rotWithShape="1">
          <a:blip r:embed="rId3">
            <a:alphaModFix/>
          </a:blip>
          <a:srcRect b="0" l="0" r="0" t="0"/>
          <a:stretch/>
        </p:blipFill>
        <p:spPr>
          <a:xfrm>
            <a:off x="0" y="-1"/>
            <a:ext cx="9144000" cy="4497049"/>
          </a:xfrm>
          <a:prstGeom prst="rect">
            <a:avLst/>
          </a:prstGeom>
          <a:noFill/>
          <a:ln>
            <a:noFill/>
          </a:ln>
        </p:spPr>
      </p:pic>
      <p:sp>
        <p:nvSpPr>
          <p:cNvPr id="100" name="Google Shape;100;p3"/>
          <p:cNvSpPr txBox="1"/>
          <p:nvPr/>
        </p:nvSpPr>
        <p:spPr>
          <a:xfrm>
            <a:off x="304800" y="4533900"/>
            <a:ext cx="86868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Louis Delluc –Started the “Impressionist Movement”</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Impressionists:  Applauded American and Swedish film styles / Disliked German Expressionists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457200" y="190500"/>
            <a:ext cx="8305800" cy="32470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Photogenie –any subject (person, object, soul) whose moral character is enhanced through being filmed.  The actual world is transformed by a camera through lighting, framing, etc.</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Enhancement of the natural world (explains dislike of German expressionism</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Delluc creates </a:t>
            </a:r>
            <a:r>
              <a:rPr b="1" lang="en-US" sz="1800">
                <a:solidFill>
                  <a:schemeClr val="dk1"/>
                </a:solidFill>
                <a:latin typeface="Calibri"/>
                <a:ea typeface="Calibri"/>
                <a:cs typeface="Calibri"/>
                <a:sym typeface="Calibri"/>
              </a:rPr>
              <a:t>cine’ club</a:t>
            </a:r>
            <a:r>
              <a:rPr lang="en-US" sz="1800">
                <a:solidFill>
                  <a:schemeClr val="dk1"/>
                </a:solidFill>
                <a:latin typeface="Calibri"/>
                <a:ea typeface="Calibri"/>
                <a:cs typeface="Calibri"/>
                <a:sym typeface="Calibri"/>
              </a:rPr>
              <a:t> –a group of likeminded filmmakers to build support for films he valued</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Encouraged stylization and experimentation</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Attacked current French philosophies of mimicking other styles or simply filmed theatre</a:t>
            </a:r>
            <a:endParaRPr/>
          </a:p>
          <a:p>
            <a:pPr indent="-114300" lvl="0" marL="0" marR="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Cinematographie – “using film to render interior states rather than the external world</a:t>
            </a:r>
            <a:endParaRPr sz="1800">
              <a:solidFill>
                <a:schemeClr val="dk1"/>
              </a:solidFill>
              <a:latin typeface="Calibri"/>
              <a:ea typeface="Calibri"/>
              <a:cs typeface="Calibri"/>
              <a:sym typeface="Calibri"/>
            </a:endParaRPr>
          </a:p>
        </p:txBody>
      </p:sp>
      <p:pic>
        <p:nvPicPr>
          <p:cNvPr descr="http://www.filmreference.com/images/sjff_02_img0677.jpg" id="106" name="Google Shape;106;p4"/>
          <p:cNvPicPr preferRelativeResize="0"/>
          <p:nvPr/>
        </p:nvPicPr>
        <p:blipFill rotWithShape="1">
          <a:blip r:embed="rId3">
            <a:alphaModFix/>
          </a:blip>
          <a:srcRect b="0" l="0" r="0" t="0"/>
          <a:stretch/>
        </p:blipFill>
        <p:spPr>
          <a:xfrm>
            <a:off x="5867401" y="3609546"/>
            <a:ext cx="2590800" cy="1960605"/>
          </a:xfrm>
          <a:prstGeom prst="rect">
            <a:avLst/>
          </a:prstGeom>
          <a:noFill/>
          <a:ln>
            <a:noFill/>
          </a:ln>
        </p:spPr>
      </p:pic>
      <p:sp>
        <p:nvSpPr>
          <p:cNvPr id="107" name="Google Shape;107;p4"/>
          <p:cNvSpPr txBox="1"/>
          <p:nvPr/>
        </p:nvSpPr>
        <p:spPr>
          <a:xfrm>
            <a:off x="533400" y="3619500"/>
            <a:ext cx="5257800" cy="190821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Abel Gance</a:t>
            </a:r>
            <a:r>
              <a:rPr lang="en-US" sz="1800">
                <a:solidFill>
                  <a:schemeClr val="lt1"/>
                </a:solidFill>
                <a:latin typeface="Calibri"/>
                <a:ea typeface="Calibri"/>
                <a:cs typeface="Calibri"/>
                <a:sym typeface="Calibri"/>
              </a:rPr>
              <a:t> – most prolific member of the French impressionists</a:t>
            </a:r>
            <a:endParaRPr/>
          </a:p>
          <a:p>
            <a:pPr indent="-114300" lvl="0" marL="0" marR="0" rtl="0" algn="l">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Worked for so long that he is actually part of many movements</a:t>
            </a:r>
            <a:endParaRPr/>
          </a:p>
          <a:p>
            <a:pPr indent="-114300" lvl="0" marL="0" marR="0" rtl="0" algn="l">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Most famous work </a:t>
            </a:r>
            <a:r>
              <a:rPr i="1" lang="en-US" sz="1800">
                <a:solidFill>
                  <a:schemeClr val="lt1"/>
                </a:solidFill>
                <a:latin typeface="Calibri"/>
                <a:ea typeface="Calibri"/>
                <a:cs typeface="Calibri"/>
                <a:sym typeface="Calibri"/>
              </a:rPr>
              <a:t>Napoleon –</a:t>
            </a:r>
            <a:r>
              <a:rPr lang="en-US" sz="1800">
                <a:solidFill>
                  <a:schemeClr val="lt1"/>
                </a:solidFill>
                <a:latin typeface="Calibri"/>
                <a:ea typeface="Calibri"/>
                <a:cs typeface="Calibri"/>
                <a:sym typeface="Calibri"/>
              </a:rPr>
              <a:t>used </a:t>
            </a:r>
            <a:r>
              <a:rPr lang="en-US" sz="1800" u="sng">
                <a:solidFill>
                  <a:schemeClr val="lt1"/>
                </a:solidFill>
                <a:latin typeface="Calibri"/>
                <a:ea typeface="Calibri"/>
                <a:cs typeface="Calibri"/>
                <a:sym typeface="Calibri"/>
              </a:rPr>
              <a:t>POLYVISION (</a:t>
            </a:r>
            <a:r>
              <a:rPr lang="en-US" sz="1800">
                <a:solidFill>
                  <a:schemeClr val="lt1"/>
                </a:solidFill>
                <a:latin typeface="Calibri"/>
                <a:ea typeface="Calibri"/>
                <a:cs typeface="Calibri"/>
                <a:sym typeface="Calibri"/>
              </a:rPr>
              <a:t>a wrap around film technique)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http://meetinthelobby.com/wp-content/uploads/2011/09/Napoleon_Polyvision.jpg" id="112" name="Google Shape;112;p5"/>
          <p:cNvPicPr preferRelativeResize="0"/>
          <p:nvPr/>
        </p:nvPicPr>
        <p:blipFill rotWithShape="1">
          <a:blip r:embed="rId3">
            <a:alphaModFix/>
          </a:blip>
          <a:srcRect b="0" l="0" r="0" t="0"/>
          <a:stretch/>
        </p:blipFill>
        <p:spPr>
          <a:xfrm>
            <a:off x="152400" y="800100"/>
            <a:ext cx="8859520" cy="2438400"/>
          </a:xfrm>
          <a:prstGeom prst="rect">
            <a:avLst/>
          </a:prstGeom>
          <a:noFill/>
          <a:ln>
            <a:noFill/>
          </a:ln>
        </p:spPr>
      </p:pic>
      <p:sp>
        <p:nvSpPr>
          <p:cNvPr id="113" name="Google Shape;113;p5"/>
          <p:cNvSpPr txBox="1"/>
          <p:nvPr/>
        </p:nvSpPr>
        <p:spPr>
          <a:xfrm>
            <a:off x="381000" y="3543300"/>
            <a:ext cx="8382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Polyvision –three separate screens creates panoramic effect.</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7" name="Shape 117"/>
        <p:cNvGrpSpPr/>
        <p:nvPr/>
      </p:nvGrpSpPr>
      <p:grpSpPr>
        <a:xfrm>
          <a:off x="0" y="0"/>
          <a:ext cx="0" cy="0"/>
          <a:chOff x="0" y="0"/>
          <a:chExt cx="0" cy="0"/>
        </a:xfrm>
      </p:grpSpPr>
      <p:pic>
        <p:nvPicPr>
          <p:cNvPr descr="https://upload.wikimedia.org/wikipedia/commons/thumb/1/12/Man_Ray_1934.jpg/220px-Man_Ray_1934.jpg" id="118" name="Google Shape;118;p6"/>
          <p:cNvPicPr preferRelativeResize="0"/>
          <p:nvPr/>
        </p:nvPicPr>
        <p:blipFill rotWithShape="1">
          <a:blip r:embed="rId3">
            <a:alphaModFix/>
          </a:blip>
          <a:srcRect b="0" l="0" r="0" t="0"/>
          <a:stretch/>
        </p:blipFill>
        <p:spPr>
          <a:xfrm>
            <a:off x="100199" y="114300"/>
            <a:ext cx="2147701" cy="2743200"/>
          </a:xfrm>
          <a:prstGeom prst="rect">
            <a:avLst/>
          </a:prstGeom>
          <a:noFill/>
          <a:ln>
            <a:noFill/>
          </a:ln>
        </p:spPr>
      </p:pic>
      <p:sp>
        <p:nvSpPr>
          <p:cNvPr id="119" name="Google Shape;119;p6"/>
          <p:cNvSpPr txBox="1"/>
          <p:nvPr/>
        </p:nvSpPr>
        <p:spPr>
          <a:xfrm>
            <a:off x="2286000" y="38100"/>
            <a:ext cx="67056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The Second Avant-Garde Movement –Cinema pur / Pure Cinema</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Think of this like a lyric poem.  It does not have a story and it isn’t meant to have a story.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Many of the cinema pur films were short and simply conveyed an emotion or an experience.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Because film started attracting intellectuals, it became known in France as </a:t>
            </a:r>
            <a:r>
              <a:rPr b="1" lang="en-US" sz="1800">
                <a:solidFill>
                  <a:schemeClr val="lt1"/>
                </a:solidFill>
                <a:latin typeface="Calibri"/>
                <a:ea typeface="Calibri"/>
                <a:cs typeface="Calibri"/>
                <a:sym typeface="Calibri"/>
              </a:rPr>
              <a:t>the seventh art</a:t>
            </a:r>
            <a:r>
              <a:rPr lang="en-US" sz="1800">
                <a:solidFill>
                  <a:schemeClr val="lt1"/>
                </a:solidFill>
                <a:latin typeface="Calibri"/>
                <a:ea typeface="Calibri"/>
                <a:cs typeface="Calibri"/>
                <a:sym typeface="Calibri"/>
              </a:rPr>
              <a:t>. (Remind me to explain cheapness…)</a:t>
            </a:r>
            <a:endParaRPr sz="1800">
              <a:solidFill>
                <a:schemeClr val="lt1"/>
              </a:solidFill>
              <a:latin typeface="Calibri"/>
              <a:ea typeface="Calibri"/>
              <a:cs typeface="Calibri"/>
              <a:sym typeface="Calibri"/>
            </a:endParaRPr>
          </a:p>
        </p:txBody>
      </p:sp>
      <p:sp>
        <p:nvSpPr>
          <p:cNvPr id="120" name="Google Shape;120;p6"/>
          <p:cNvSpPr txBox="1"/>
          <p:nvPr/>
        </p:nvSpPr>
        <p:spPr>
          <a:xfrm>
            <a:off x="152400" y="2933700"/>
            <a:ext cx="8534400" cy="226215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53734"/>
                </a:solidFill>
                <a:latin typeface="Calibri"/>
                <a:ea typeface="Calibri"/>
                <a:cs typeface="Calibri"/>
                <a:sym typeface="Calibri"/>
              </a:rPr>
              <a:t>SURREALISM:  </a:t>
            </a:r>
            <a:r>
              <a:rPr lang="en-US" sz="1800">
                <a:solidFill>
                  <a:srgbClr val="953734"/>
                </a:solidFill>
                <a:latin typeface="Calibri"/>
                <a:ea typeface="Calibri"/>
                <a:cs typeface="Calibri"/>
                <a:sym typeface="Calibri"/>
              </a:rPr>
              <a:t>Inspired by the works of Sigmund Freud, Marcel Proust, and James Joyce</a:t>
            </a:r>
            <a:endParaRPr/>
          </a:p>
          <a:p>
            <a:pPr indent="-114300" lvl="0" marL="0" marR="0" rtl="0" algn="l">
              <a:spcBef>
                <a:spcPts val="600"/>
              </a:spcBef>
              <a:spcAft>
                <a:spcPts val="0"/>
              </a:spcAft>
              <a:buClr>
                <a:srgbClr val="953734"/>
              </a:buClr>
              <a:buSzPts val="1800"/>
              <a:buFont typeface="Arial"/>
              <a:buChar char="•"/>
            </a:pPr>
            <a:r>
              <a:rPr lang="en-US" sz="1800">
                <a:solidFill>
                  <a:srgbClr val="953734"/>
                </a:solidFill>
                <a:latin typeface="Calibri"/>
                <a:ea typeface="Calibri"/>
                <a:cs typeface="Calibri"/>
                <a:sym typeface="Calibri"/>
              </a:rPr>
              <a:t>The French thought that the use of film would be translate out the dream state</a:t>
            </a:r>
            <a:endParaRPr/>
          </a:p>
          <a:p>
            <a:pPr indent="-114300" lvl="0" marL="0" marR="0" rtl="0" algn="l">
              <a:spcBef>
                <a:spcPts val="600"/>
              </a:spcBef>
              <a:spcAft>
                <a:spcPts val="0"/>
              </a:spcAft>
              <a:buClr>
                <a:srgbClr val="953734"/>
              </a:buClr>
              <a:buSzPts val="1800"/>
              <a:buFont typeface="Arial"/>
              <a:buChar char="•"/>
            </a:pPr>
            <a:r>
              <a:rPr lang="en-US" sz="1800">
                <a:solidFill>
                  <a:srgbClr val="953734"/>
                </a:solidFill>
                <a:latin typeface="Calibri"/>
                <a:ea typeface="Calibri"/>
                <a:cs typeface="Calibri"/>
                <a:sym typeface="Calibri"/>
              </a:rPr>
              <a:t>Most famous of these movies was </a:t>
            </a:r>
            <a:r>
              <a:rPr i="1" lang="en-US" sz="1800">
                <a:solidFill>
                  <a:srgbClr val="953734"/>
                </a:solidFill>
                <a:latin typeface="Calibri"/>
                <a:ea typeface="Calibri"/>
                <a:cs typeface="Calibri"/>
                <a:sym typeface="Calibri"/>
              </a:rPr>
              <a:t>Un Chien andalou –</a:t>
            </a:r>
            <a:r>
              <a:rPr lang="en-US" sz="1800">
                <a:solidFill>
                  <a:srgbClr val="953734"/>
                </a:solidFill>
                <a:latin typeface="Calibri"/>
                <a:ea typeface="Calibri"/>
                <a:cs typeface="Calibri"/>
                <a:sym typeface="Calibri"/>
              </a:rPr>
              <a:t>made by Salvador Dali and Luis Bunuel (This is the famous “eye cutting” shot we’ve seen over and over again</a:t>
            </a:r>
            <a:endParaRPr/>
          </a:p>
          <a:p>
            <a:pPr indent="-114300" lvl="0" marL="0" marR="0" rtl="0" algn="l">
              <a:spcBef>
                <a:spcPts val="600"/>
              </a:spcBef>
              <a:spcAft>
                <a:spcPts val="0"/>
              </a:spcAft>
              <a:buClr>
                <a:srgbClr val="953734"/>
              </a:buClr>
              <a:buSzPts val="1800"/>
              <a:buFont typeface="Arial"/>
              <a:buChar char="•"/>
            </a:pPr>
            <a:r>
              <a:rPr i="1" lang="en-US" sz="1800">
                <a:solidFill>
                  <a:srgbClr val="953734"/>
                </a:solidFill>
                <a:latin typeface="Calibri"/>
                <a:ea typeface="Calibri"/>
                <a:cs typeface="Calibri"/>
                <a:sym typeface="Calibri"/>
              </a:rPr>
              <a:t>Un Chien andalou </a:t>
            </a:r>
            <a:r>
              <a:rPr lang="en-US" sz="1800">
                <a:solidFill>
                  <a:srgbClr val="953734"/>
                </a:solidFill>
                <a:latin typeface="Calibri"/>
                <a:ea typeface="Calibri"/>
                <a:cs typeface="Calibri"/>
                <a:sym typeface="Calibri"/>
              </a:rPr>
              <a:t>is considered to be “antinarrative” rather than “nonnarrative”.  The structure is meant to be intentionally confusing.  Intertitles seem to contradict anything that is going on screen.  There is no spatial or temporal logic.</a:t>
            </a:r>
            <a:endParaRPr i="1" sz="1800">
              <a:solidFill>
                <a:srgbClr val="95373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abb3412e34_0_333"/>
          <p:cNvSpPr txBox="1"/>
          <p:nvPr>
            <p:ph type="ctrTitle"/>
          </p:nvPr>
        </p:nvSpPr>
        <p:spPr>
          <a:xfrm>
            <a:off x="685800" y="1775355"/>
            <a:ext cx="7772400" cy="1224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26" name="Google Shape;126;g2abb3412e34_0_333"/>
          <p:cNvSpPr txBox="1"/>
          <p:nvPr>
            <p:ph idx="1" type="subTitle"/>
          </p:nvPr>
        </p:nvSpPr>
        <p:spPr>
          <a:xfrm>
            <a:off x="1371600" y="3238500"/>
            <a:ext cx="6400800" cy="1460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pic>
        <p:nvPicPr>
          <p:cNvPr descr="http://illusion.scene360.com/wp-content/uploads/2015/09/surrealist-cinema-05.jpg" id="127" name="Google Shape;127;g2abb3412e34_0_333"/>
          <p:cNvPicPr preferRelativeResize="0"/>
          <p:nvPr/>
        </p:nvPicPr>
        <p:blipFill rotWithShape="1">
          <a:blip r:embed="rId3">
            <a:alphaModFix/>
          </a:blip>
          <a:srcRect b="0" l="0" r="0" t="0"/>
          <a:stretch/>
        </p:blipFill>
        <p:spPr>
          <a:xfrm>
            <a:off x="0" y="-2171700"/>
            <a:ext cx="10768590" cy="8069263"/>
          </a:xfrm>
          <a:prstGeom prst="rect">
            <a:avLst/>
          </a:prstGeom>
          <a:noFill/>
          <a:ln>
            <a:noFill/>
          </a:ln>
        </p:spPr>
      </p:pic>
      <p:sp>
        <p:nvSpPr>
          <p:cNvPr id="128" name="Google Shape;128;g2abb3412e34_0_333"/>
          <p:cNvSpPr txBox="1"/>
          <p:nvPr/>
        </p:nvSpPr>
        <p:spPr>
          <a:xfrm>
            <a:off x="381000" y="723900"/>
            <a:ext cx="2514600" cy="215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Take a guess.  What killed surrealism at the end of the 1920s?</a:t>
            </a:r>
            <a:endParaRPr sz="2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 name="Shape 132"/>
        <p:cNvGrpSpPr/>
        <p:nvPr/>
      </p:nvGrpSpPr>
      <p:grpSpPr>
        <a:xfrm>
          <a:off x="0" y="0"/>
          <a:ext cx="0" cy="0"/>
          <a:chOff x="0" y="0"/>
          <a:chExt cx="0" cy="0"/>
        </a:xfrm>
      </p:grpSpPr>
      <p:sp>
        <p:nvSpPr>
          <p:cNvPr id="133" name="Google Shape;133;g2abb3412e34_0_340"/>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solidFill>
                  <a:schemeClr val="lt1"/>
                </a:solidFill>
              </a:rPr>
              <a:t>To Do List</a:t>
            </a:r>
            <a:endParaRPr>
              <a:solidFill>
                <a:schemeClr val="lt1"/>
              </a:solidFill>
            </a:endParaRPr>
          </a:p>
        </p:txBody>
      </p:sp>
      <p:sp>
        <p:nvSpPr>
          <p:cNvPr id="134" name="Google Shape;134;g2abb3412e34_0_340"/>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normAutofit fontScale="92500" lnSpcReduction="20000"/>
          </a:bodyPr>
          <a:lstStyle/>
          <a:p>
            <a:pPr indent="-327660" lvl="0" marL="342900" rtl="0" algn="l">
              <a:spcBef>
                <a:spcPts val="0"/>
              </a:spcBef>
              <a:spcAft>
                <a:spcPts val="0"/>
              </a:spcAft>
              <a:buClr>
                <a:schemeClr val="lt1"/>
              </a:buClr>
              <a:buSzPct val="100000"/>
              <a:buChar char="•"/>
            </a:pPr>
            <a:r>
              <a:rPr lang="en-US">
                <a:solidFill>
                  <a:schemeClr val="lt1"/>
                </a:solidFill>
              </a:rPr>
              <a:t>Prayer </a:t>
            </a:r>
            <a:endParaRPr/>
          </a:p>
          <a:p>
            <a:pPr indent="-327660" lvl="0" marL="342900" rtl="0" algn="l">
              <a:spcBef>
                <a:spcPts val="640"/>
              </a:spcBef>
              <a:spcAft>
                <a:spcPts val="0"/>
              </a:spcAft>
              <a:buClr>
                <a:schemeClr val="lt1"/>
              </a:buClr>
              <a:buSzPct val="100000"/>
              <a:buChar char="•"/>
            </a:pPr>
            <a:r>
              <a:rPr lang="en-US">
                <a:solidFill>
                  <a:schemeClr val="lt1"/>
                </a:solidFill>
              </a:rPr>
              <a:t>Discuss the death of surrealism</a:t>
            </a:r>
            <a:endParaRPr/>
          </a:p>
          <a:p>
            <a:pPr indent="-327660" lvl="0" marL="342900" rtl="0" algn="l">
              <a:spcBef>
                <a:spcPts val="640"/>
              </a:spcBef>
              <a:spcAft>
                <a:spcPts val="0"/>
              </a:spcAft>
              <a:buClr>
                <a:schemeClr val="lt1"/>
              </a:buClr>
              <a:buSzPct val="100000"/>
              <a:buChar char="•"/>
            </a:pPr>
            <a:r>
              <a:rPr lang="en-US">
                <a:solidFill>
                  <a:schemeClr val="lt1"/>
                </a:solidFill>
              </a:rPr>
              <a:t>Check notes</a:t>
            </a:r>
            <a:endParaRPr/>
          </a:p>
          <a:p>
            <a:pPr indent="-327660" lvl="0" marL="342900" rtl="0" algn="l">
              <a:spcBef>
                <a:spcPts val="640"/>
              </a:spcBef>
              <a:spcAft>
                <a:spcPts val="0"/>
              </a:spcAft>
              <a:buClr>
                <a:schemeClr val="lt1"/>
              </a:buClr>
              <a:buSzPct val="100000"/>
              <a:buChar char="•"/>
            </a:pPr>
            <a:r>
              <a:rPr lang="en-US">
                <a:solidFill>
                  <a:schemeClr val="lt1"/>
                </a:solidFill>
              </a:rPr>
              <a:t>The use of sound in France (1930s)</a:t>
            </a:r>
            <a:endParaRPr/>
          </a:p>
          <a:p>
            <a:pPr indent="-327660" lvl="0" marL="342900" rtl="0" algn="l">
              <a:spcBef>
                <a:spcPts val="640"/>
              </a:spcBef>
              <a:spcAft>
                <a:spcPts val="0"/>
              </a:spcAft>
              <a:buClr>
                <a:schemeClr val="lt1"/>
              </a:buClr>
              <a:buSzPct val="100000"/>
              <a:buChar char="•"/>
            </a:pPr>
            <a:r>
              <a:rPr lang="en-US">
                <a:solidFill>
                  <a:schemeClr val="lt1"/>
                </a:solidFill>
              </a:rPr>
              <a:t>Innovators in sound</a:t>
            </a:r>
            <a:endParaRPr/>
          </a:p>
          <a:p>
            <a:pPr indent="-327660" lvl="0" marL="342900" rtl="0" algn="l">
              <a:spcBef>
                <a:spcPts val="640"/>
              </a:spcBef>
              <a:spcAft>
                <a:spcPts val="0"/>
              </a:spcAft>
              <a:buClr>
                <a:schemeClr val="lt1"/>
              </a:buClr>
              <a:buSzPct val="100000"/>
              <a:buChar char="•"/>
            </a:pPr>
            <a:r>
              <a:rPr lang="en-US">
                <a:solidFill>
                  <a:schemeClr val="lt1"/>
                </a:solidFill>
              </a:rPr>
              <a:t>The Golden Age of French Cinema</a:t>
            </a:r>
            <a:endParaRPr>
              <a:solidFill>
                <a:schemeClr val="lt1"/>
              </a:solidFill>
            </a:endParaRPr>
          </a:p>
          <a:p>
            <a:pPr indent="-327660" lvl="0" marL="342900" rtl="0" algn="l">
              <a:spcBef>
                <a:spcPts val="640"/>
              </a:spcBef>
              <a:spcAft>
                <a:spcPts val="0"/>
              </a:spcAft>
              <a:buClr>
                <a:schemeClr val="lt1"/>
              </a:buClr>
              <a:buSzPct val="100000"/>
              <a:buChar char="•"/>
            </a:pPr>
            <a:r>
              <a:rPr lang="en-US">
                <a:solidFill>
                  <a:schemeClr val="lt1"/>
                </a:solidFill>
              </a:rPr>
              <a:t>Talk about Acting / Actors</a:t>
            </a:r>
            <a:endParaRPr/>
          </a:p>
          <a:p>
            <a:pPr indent="-139700" lvl="0" marL="342900" rtl="0" algn="l">
              <a:spcBef>
                <a:spcPts val="640"/>
              </a:spcBef>
              <a:spcAft>
                <a:spcPts val="0"/>
              </a:spcAft>
              <a:buClr>
                <a:schemeClr val="dk1"/>
              </a:buClr>
              <a:buSzPct val="100000"/>
              <a:buNone/>
            </a:pPr>
            <a:r>
              <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38" name="Shape 138"/>
        <p:cNvGrpSpPr/>
        <p:nvPr/>
      </p:nvGrpSpPr>
      <p:grpSpPr>
        <a:xfrm>
          <a:off x="0" y="0"/>
          <a:ext cx="0" cy="0"/>
          <a:chOff x="0" y="0"/>
          <a:chExt cx="0" cy="0"/>
        </a:xfrm>
      </p:grpSpPr>
      <p:pic>
        <p:nvPicPr>
          <p:cNvPr descr="http://3.bp.blogspot.com/-ot_BC-cESwY/U14_TKKkloI/AAAAAAAADLk/HnZcvkb2SZw/s1600/1921+Les+Trois+Masques.jpg" id="139" name="Google Shape;139;g2abb3412e34_0_345"/>
          <p:cNvPicPr preferRelativeResize="0"/>
          <p:nvPr/>
        </p:nvPicPr>
        <p:blipFill rotWithShape="1">
          <a:blip r:embed="rId3">
            <a:alphaModFix/>
          </a:blip>
          <a:srcRect b="0" l="0" r="0" t="0"/>
          <a:stretch/>
        </p:blipFill>
        <p:spPr>
          <a:xfrm>
            <a:off x="228600" y="495300"/>
            <a:ext cx="5562599" cy="4418661"/>
          </a:xfrm>
          <a:prstGeom prst="rect">
            <a:avLst/>
          </a:prstGeom>
          <a:noFill/>
          <a:ln>
            <a:noFill/>
          </a:ln>
        </p:spPr>
      </p:pic>
      <p:sp>
        <p:nvSpPr>
          <p:cNvPr id="140" name="Google Shape;140;g2abb3412e34_0_345"/>
          <p:cNvSpPr txBox="1"/>
          <p:nvPr/>
        </p:nvSpPr>
        <p:spPr>
          <a:xfrm>
            <a:off x="5867400" y="1485900"/>
            <a:ext cx="3124200" cy="2786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France’s lack of technology and innovation made it easier to transition to sound</a:t>
            </a:r>
            <a:endParaRPr/>
          </a:p>
          <a:p>
            <a:pPr indent="-127000" lvl="0" marL="0" marR="0" rtl="0" algn="l">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Theaters needed refurbishing anyway</a:t>
            </a:r>
            <a:endParaRPr/>
          </a:p>
          <a:p>
            <a:pPr indent="-127000" lvl="0" marL="0" marR="0" rtl="0" algn="l">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Only two major film studios; both doing poorly</a:t>
            </a:r>
            <a:endParaRPr/>
          </a:p>
          <a:p>
            <a:pPr indent="-127000" lvl="0" marL="0" marR="0" rtl="0" algn="l">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Era of experimentation</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2017-01-03T15:03:30Z</dcterms:created>
  <dc:creator>thruszkewycz</dc:creator>
</cp:coreProperties>
</file>