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715000" cx="9144000"/>
  <p:notesSz cx="6858000" cy="9144000"/>
  <p:embeddedFontLst>
    <p:embeddedFont>
      <p:font typeface="Corben"/>
      <p:bold r:id="rId28"/>
    </p:embeddedFont>
    <p:embeddedFont>
      <p:font typeface="Gentium Bas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3" roundtripDataSignature="AMtx7mg023QeNaiplFUTYxgNRpD6GPYE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rben-bold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entiumBas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entiumBasic-italic.fntdata"/><Relationship Id="rId30" Type="http://schemas.openxmlformats.org/officeDocument/2006/relationships/font" Target="fonts/GentiumBasic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GentiumBas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" type="subTitle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>
          <a:xfrm rot="5400000">
            <a:off x="5626100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 rot="5400000">
            <a:off x="1435100" y="-787400"/>
            <a:ext cx="4064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/>
          <p:nvPr>
            <p:ph idx="2" type="pic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www.boweryboyshistory.com/wp-content/uploads/2009/10/warner.jp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441406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7467600" y="1257300"/>
            <a:ext cx="16764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Take a guess.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Approximately how many movies were released per year by 1927?</a:t>
            </a:r>
            <a:endParaRPr sz="1800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3.amazonaws.com/auteurs_production/images/film/erich-von-stroheim/w1280/erich-von-stroheim.jpg"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220200" cy="518636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 txBox="1"/>
          <p:nvPr/>
        </p:nvSpPr>
        <p:spPr>
          <a:xfrm>
            <a:off x="0" y="510676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Erich von Stroheim – Used the same techniques as DeMille, but didn’t care what audiences wanted.  Filmed naturalist films.  Most important film: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ensesofcinema.com/wp-content/uploads/2016/02/Greed-750x400.jpg" id="161" name="Google Shape;1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42900"/>
            <a:ext cx="6019800" cy="321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 txBox="1"/>
          <p:nvPr/>
        </p:nvSpPr>
        <p:spPr>
          <a:xfrm>
            <a:off x="304800" y="3695700"/>
            <a:ext cx="8458200" cy="1754326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Facts about </a:t>
            </a:r>
            <a:r>
              <a:rPr i="1" lang="en-US" sz="180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Greed</a:t>
            </a:r>
            <a:endParaRPr sz="180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Originally over seven hours long (45 reels)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Studio cut it down to approximately 1 hr 40 min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Von Stroheim disavowed the movie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It cost an ungodly amount of money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Von Stroheim went on to become and actor</a:t>
            </a:r>
            <a:endParaRPr sz="180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6477000" y="419100"/>
            <a:ext cx="22098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Erich von Stroheim’s philosophy:   Not only show the warts of reality, but stress them.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Common motifs:  venality, selfishness, money, station, power, sexuality.</a:t>
            </a:r>
            <a:endParaRPr i="1" sz="180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eredlist.com/media/database/films/cinema/directors-/ernst-lubitsch/013-ernst-lubitsch-theredlist.jpg" id="168" name="Google Shape;1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4300"/>
            <a:ext cx="4274082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/>
          <p:nvPr/>
        </p:nvSpPr>
        <p:spPr>
          <a:xfrm>
            <a:off x="4495800" y="114300"/>
            <a:ext cx="4495800" cy="435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Ernst Lubitsch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Emigrated from Germany</a:t>
            </a:r>
            <a:endParaRPr/>
          </a:p>
          <a:p>
            <a:pPr indent="-1016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for adaptation (Adaptation = success)</a:t>
            </a:r>
            <a:endParaRPr/>
          </a:p>
          <a:p>
            <a:pPr indent="-1016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Attached himself to tried and true genres</a:t>
            </a:r>
            <a:endParaRPr/>
          </a:p>
          <a:p>
            <a:pPr indent="-1016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 with epics</a:t>
            </a:r>
            <a:endParaRPr/>
          </a:p>
          <a:p>
            <a:pPr indent="-1016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Moved to comedies and light dramas (flips careers with DeMille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similarity to Erich von Stroheim is his motifs of sex and money</a:t>
            </a:r>
            <a:endParaRPr/>
          </a:p>
          <a:p>
            <a:pPr indent="-1016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 and money used by upper class for entertainment purposes</a:t>
            </a:r>
            <a:endParaRPr/>
          </a:p>
          <a:p>
            <a:pPr indent="-1016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for “the Lubitsch touch” (sophisticated humor)</a:t>
            </a:r>
            <a:endParaRPr/>
          </a:p>
        </p:txBody>
      </p:sp>
      <p:sp>
        <p:nvSpPr>
          <p:cNvPr id="170" name="Google Shape;170;p12"/>
          <p:cNvSpPr txBox="1"/>
          <p:nvPr/>
        </p:nvSpPr>
        <p:spPr>
          <a:xfrm>
            <a:off x="4495800" y="4400371"/>
            <a:ext cx="4495800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Popular films in this era: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Marriage Circle, Forbidden Paradise, Lady Windermere’s Fan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lt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ilmreference.com/images/sjff_04_img1550.jpg" id="175" name="Google Shape;1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71600" y="-521679"/>
            <a:ext cx="10668000" cy="810357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5943600" y="266700"/>
            <a:ext cx="2590800" cy="45243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Women in Hollywood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a great time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women became screenwriters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Frances Marion (pictured) worked with Mary Pickford; became great journalist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Mathis (discovered Rudolph Valentino) headed MGM’s script department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Elinor Glyn –coproduced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(1927);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It” became a euphemism for “sex appeal”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oma.org/d/assets/W1siZiIsIjIwMTUvMTIvMTEvMWs5dTN5cHRqZV9Jcm9uX0hvcnNlX1RoZV9jcm9wcGVkLmpwZyJdLFsicCIsImNvbnZlcnQiLCItcmVzaXplIDIwMDB4MjAwMFx1MDAzZSJdXQ/Iron%20Horse,%20The_cropped.jpg?sha=1f22a4453a7e60c9" id="181" name="Google Shape;1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9100"/>
            <a:ext cx="9144000" cy="447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4"/>
          <p:cNvSpPr txBox="1"/>
          <p:nvPr/>
        </p:nvSpPr>
        <p:spPr>
          <a:xfrm>
            <a:off x="0" y="38100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Westerns –resonated with Americans; stress on land as private property; rationalized conquest of indigenous people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76200" y="4914900"/>
            <a:ext cx="4876800" cy="73866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films: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 of the Mohicans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(1920),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Covered Wagon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(1923),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Iron Horse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(1924),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Vanishing American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(1925)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5029200" y="4991100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names: John Ford (director)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ravsd.files.wordpress.com/2014/03/harold-lloyd-in-safety-last.jpg" id="189" name="Google Shape;189;p15"/>
          <p:cNvPicPr preferRelativeResize="0"/>
          <p:nvPr/>
        </p:nvPicPr>
        <p:blipFill rotWithShape="1">
          <a:blip r:embed="rId3">
            <a:alphaModFix/>
          </a:blip>
          <a:srcRect b="0" l="19415" r="12063" t="0"/>
          <a:stretch/>
        </p:blipFill>
        <p:spPr>
          <a:xfrm>
            <a:off x="0" y="-2247900"/>
            <a:ext cx="9144001" cy="98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 txBox="1"/>
          <p:nvPr/>
        </p:nvSpPr>
        <p:spPr>
          <a:xfrm>
            <a:off x="5562600" y="266700"/>
            <a:ext cx="3124200" cy="4785926"/>
          </a:xfrm>
          <a:prstGeom prst="rect">
            <a:avLst/>
          </a:prstGeom>
          <a:solidFill>
            <a:srgbClr val="F2F2F2">
              <a:alpha val="8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1920s – “Comedy’s Greatest Era”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Names to Know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Charlie Chaplin –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Kid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(1921),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Gold Rush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(1925)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Buster Keaton –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Navigator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(1924),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General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(1927),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Sherlock, Jr.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(1924)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Harold Lloyd –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Last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(1923)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 The advent of sound changed the way these films were made.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6.storage.canalblog.com/65/99/110219/95205433_o.png" id="195" name="Google Shape;195;p16"/>
          <p:cNvPicPr preferRelativeResize="0"/>
          <p:nvPr/>
        </p:nvPicPr>
        <p:blipFill rotWithShape="1">
          <a:blip r:embed="rId3">
            <a:alphaModFix/>
          </a:blip>
          <a:srcRect b="20890" l="1550" r="-3875" t="0"/>
          <a:stretch/>
        </p:blipFill>
        <p:spPr>
          <a:xfrm>
            <a:off x="-457200" y="-266700"/>
            <a:ext cx="10058400" cy="59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/>
          <p:nvPr/>
        </p:nvSpPr>
        <p:spPr>
          <a:xfrm>
            <a:off x="5562600" y="0"/>
            <a:ext cx="31242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Two War Philosophies: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War is Hell –Examples: </a:t>
            </a:r>
            <a:r>
              <a:rPr i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The Big Parade, What Price Glory?</a:t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Air-War: </a:t>
            </a:r>
            <a:r>
              <a:rPr i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The Long Eagle, Wings, The Legion of the Condemned</a:t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Air-War movies were verrrrrryyyyy pro-war; highly dramatic, sensational</a:t>
            </a:r>
            <a:endParaRPr b="0" i="0" sz="1800" u="none" cap="none" strike="noStrik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lifetimetv.co.uk/sites/default/files/assets/landscape/Douglas%20Fairbanks%20Jr.jpg?itok=fmn_FF2i" id="201" name="Google Shape;2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19200" y="-95250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76200" y="784979"/>
            <a:ext cx="28194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Douglas Fairbanks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/ Adventure star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for performing amazing feats; ingenuity of action sequences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Movies to know: 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Mark of Zorro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(1920),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Three Musketeers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(1921),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Robin Hood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(1922),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Thief of Bagdad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(1924),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Black Pirate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(1926)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5867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blackfilm.com/read/wp-content/uploads/2014/11/Paul-Robeson.jpg" id="207" name="Google Shape;2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573314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 txBox="1"/>
          <p:nvPr/>
        </p:nvSpPr>
        <p:spPr>
          <a:xfrm>
            <a:off x="457200" y="571500"/>
            <a:ext cx="388620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RACE MOVIES: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Response to </a:t>
            </a:r>
            <a:r>
              <a:rPr i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Birth of a Nation</a:t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Films for African American audiences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Important movies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Birth of a Race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The Trouper of Troup K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Scar of Shame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OSCAR MICHEAUX:  </a:t>
            </a: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worked as distributor, actor, writer, director, producer etc. to make these films public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PAUL ROBESON</a:t>
            </a: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: Actor and civil rights activist; famous for </a:t>
            </a:r>
            <a:r>
              <a:rPr i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Showboat</a:t>
            </a:r>
            <a:endParaRPr b="1"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latpackfestival.org.uk/wp-content/uploads/2015/02/benshi.jpg" id="213" name="Google Shape;2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8600"/>
            <a:ext cx="89154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9"/>
          <p:cNvSpPr txBox="1"/>
          <p:nvPr/>
        </p:nvSpPr>
        <p:spPr>
          <a:xfrm>
            <a:off x="4191000" y="3771900"/>
            <a:ext cx="3657600" cy="6463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Benshi –Japanese narrators for silent film; would often “act out” movies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Clarity –Viewers should not be confused about setting, time, events, or character motivations</a:t>
            </a:r>
            <a:endParaRPr sz="2800"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304800" y="37719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/>
              <a:t>Die Hard</a:t>
            </a:r>
            <a:r>
              <a:rPr lang="en-US"/>
              <a:t> –Nakatomi Tower (LA), Christmas, a Christmas Party, John wants to get his wife, Holly, back after a nasty breakup.  (When terrorists attack, he fights the terrorists.)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/>
              <a:t>The Village –</a:t>
            </a:r>
            <a:r>
              <a:rPr lang="en-US"/>
              <a:t>The entire story is subverted by the vagueness of the setting.  There is something unknown out in the woods.</a:t>
            </a:r>
            <a:endParaRPr i="1"/>
          </a:p>
        </p:txBody>
      </p:sp>
      <p:pic>
        <p:nvPicPr>
          <p:cNvPr descr="http://img.cinemablend.com/cb/2/e/e/a/9/9/2eea99a9b54f895a019e493787589232ddf9714f9d54c5632eae9a2016eea9da.jp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33500"/>
            <a:ext cx="4114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2.fanpop.com/images/photos/5400000/The-Village-m-night-shyamalan-5421287-1280-720.jpg"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181100"/>
            <a:ext cx="4047066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agpiano.com/images/filmpianist.jpg" id="219" name="Google Shape;2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419100"/>
            <a:ext cx="5876925" cy="408873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 txBox="1"/>
          <p:nvPr/>
        </p:nvSpPr>
        <p:spPr>
          <a:xfrm>
            <a:off x="152400" y="419100"/>
            <a:ext cx="2133600" cy="39703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during Silent Film era: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with organist or pianist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 melodies often used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Certain movies came with musical scores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artists made up the music after not having seen the movie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381000" y="4686300"/>
            <a:ext cx="8305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 talkies earlier?  There was no way to project the sound in open theatres until the vacuum tube was invented.  Edison originally synced his movies with audio!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en-US">
                <a:solidFill>
                  <a:srgbClr val="F2F2F2"/>
                </a:solidFill>
              </a:rPr>
              <a:t>Why was sound a novelty?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227" name="Google Shape;227;p21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Calibri"/>
              <a:buAutoNum type="arabicPeriod"/>
            </a:pPr>
            <a:r>
              <a:rPr lang="en-US">
                <a:solidFill>
                  <a:srgbClr val="F2F2F2"/>
                </a:solidFill>
              </a:rPr>
              <a:t>Facilities had to be changed </a:t>
            </a:r>
            <a:endParaRPr/>
          </a:p>
          <a:p>
            <a:pPr indent="-514350" lvl="0" marL="514350" rtl="0" algn="l">
              <a:spcBef>
                <a:spcPts val="54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Calibri"/>
              <a:buAutoNum type="arabicPeriod"/>
            </a:pPr>
            <a:r>
              <a:rPr lang="en-US">
                <a:solidFill>
                  <a:srgbClr val="F2F2F2"/>
                </a:solidFill>
              </a:rPr>
              <a:t>No one wanted to pay royalties to Warner Brothers, who owned the technology after </a:t>
            </a:r>
            <a:r>
              <a:rPr i="1" lang="en-US">
                <a:solidFill>
                  <a:srgbClr val="F2F2F2"/>
                </a:solidFill>
              </a:rPr>
              <a:t>Don Juan</a:t>
            </a:r>
            <a:endParaRPr>
              <a:solidFill>
                <a:srgbClr val="F2F2F2"/>
              </a:solidFill>
            </a:endParaRPr>
          </a:p>
          <a:p>
            <a:pPr indent="-514350" lvl="0" marL="514350" rtl="0" algn="l">
              <a:spcBef>
                <a:spcPts val="54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Calibri"/>
              <a:buAutoNum type="arabicPeriod"/>
            </a:pPr>
            <a:r>
              <a:rPr lang="en-US">
                <a:solidFill>
                  <a:srgbClr val="F2F2F2"/>
                </a:solidFill>
              </a:rPr>
              <a:t>Technology was still super shaky</a:t>
            </a:r>
            <a:endParaRPr/>
          </a:p>
          <a:p>
            <a:pPr indent="-514350" lvl="0" marL="514350" rtl="0" algn="l">
              <a:spcBef>
                <a:spcPts val="54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Calibri"/>
              <a:buAutoNum type="arabicPeriod"/>
            </a:pPr>
            <a:r>
              <a:rPr lang="en-US">
                <a:solidFill>
                  <a:srgbClr val="F2F2F2"/>
                </a:solidFill>
              </a:rPr>
              <a:t>Too many silents in production</a:t>
            </a:r>
            <a:endParaRPr/>
          </a:p>
          <a:p>
            <a:pPr indent="-514350" lvl="0" marL="514350" rtl="0" algn="l">
              <a:spcBef>
                <a:spcPts val="54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Calibri"/>
              <a:buAutoNum type="arabicPeriod"/>
            </a:pPr>
            <a:r>
              <a:rPr lang="en-US">
                <a:solidFill>
                  <a:srgbClr val="F2F2F2"/>
                </a:solidFill>
              </a:rPr>
              <a:t>Could silent actors transition to talkies?</a:t>
            </a:r>
            <a:endParaRPr/>
          </a:p>
          <a:p>
            <a:pPr indent="-514350" lvl="0" marL="514350" rtl="0" algn="l">
              <a:spcBef>
                <a:spcPts val="54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Calibri"/>
              <a:buAutoNum type="arabicPeriod"/>
            </a:pPr>
            <a:r>
              <a:rPr lang="en-US">
                <a:solidFill>
                  <a:srgbClr val="F2F2F2"/>
                </a:solidFill>
              </a:rPr>
              <a:t>Audiences abroad could easily translate intertitles, but couldn’t dub sound.</a:t>
            </a:r>
            <a:endParaRPr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picking.com/vit-121-still-donjuan.jpg" id="232" name="Google Shape;2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76300"/>
            <a:ext cx="9144000" cy="7229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/>
        </p:nvSpPr>
        <p:spPr>
          <a:xfrm>
            <a:off x="533400" y="2552700"/>
            <a:ext cx="8001000" cy="2585323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TERMS TO KNOW: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Vitaphone:  Technology developed by Warner Brother to sync sound.  Originally used to tie musical score with sound effects to film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Don Juan </a:t>
            </a: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: First Vitaphone picture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Jazz Singer:  </a:t>
            </a: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first “Talkie” –Fourth Vitaphone picture; adapted from a stage play; starring Al Jolson</a:t>
            </a:r>
            <a:endParaRPr i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D8F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Unity –Connections between cause and effect must be direct and complete.</a:t>
            </a:r>
            <a:endParaRPr sz="3600"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457200" y="3619500"/>
            <a:ext cx="8229600" cy="1485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/>
              <a:t>Rebel Without a Cause </a:t>
            </a:r>
            <a:r>
              <a:rPr lang="en-US"/>
              <a:t>–Jim’s participation in a “Chickie Run” causes another character to die.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/>
              <a:t>Cast Away </a:t>
            </a:r>
            <a:r>
              <a:rPr lang="en-US"/>
              <a:t>–We are unsure what Chuck will choose to do by appearing at the mailbox.</a:t>
            </a:r>
            <a:endParaRPr i="1"/>
          </a:p>
        </p:txBody>
      </p:sp>
      <p:pic>
        <p:nvPicPr>
          <p:cNvPr descr="http://www.themoviebuff.net/wp-content/uploads/2014/02/rebelwithoutacause5.jpg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85900"/>
            <a:ext cx="4286248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uWP2iFOSaoc/maxresdefault.jpg"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485900"/>
            <a:ext cx="3429000" cy="192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B8B7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Characters –They should invite viewer identification, be active, and seek goals</a:t>
            </a:r>
            <a:endParaRPr sz="2800"/>
          </a:p>
        </p:txBody>
      </p:sp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457200" y="2857500"/>
            <a:ext cx="82296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/>
              <a:t>The Lord of the Rings</a:t>
            </a:r>
            <a:r>
              <a:rPr lang="en-US"/>
              <a:t> –Although Frodo is a mythical creature, his primary traits are friendliness and possessing a strong moral compass.  He wishes to destroy the one ring.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/>
              <a:t>Napoleon Dynamite</a:t>
            </a:r>
            <a:r>
              <a:rPr lang="en-US"/>
              <a:t> –His appeal is due to his odd personality.  He has few goals except for general coolness.</a:t>
            </a:r>
            <a:endParaRPr i="1"/>
          </a:p>
        </p:txBody>
      </p:sp>
      <p:pic>
        <p:nvPicPr>
          <p:cNvPr descr="http://vignette2.wikia.nocookie.net/lotr/images/c/c8/Rings-frodofarewell.jpg/revision/latest?cb=20100305015943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409700"/>
            <a:ext cx="3124200" cy="1321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okmoviequotes.com/wp-content/uploads/2014/05/4-Napoleon-Dynamite-quotes.jpg"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333500"/>
            <a:ext cx="2966802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3BC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Closure –Third acts and epilogues should tie up loose ends and answer all questions</a:t>
            </a:r>
            <a:endParaRPr sz="3200"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457200" y="34671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/>
              <a:t>Star Wars:  A New Hope</a:t>
            </a:r>
            <a:r>
              <a:rPr lang="en-US"/>
              <a:t> –Luke Skywalker saves Yavin from the Death Star by finally learning to use the Force.  He along with his band of rebels are celebrated at a ceremony due to the defeat of Darth Vader.  Han Solo learns the importance of the greater good.  Princess Leia is saved.  R2-D2 has been repaired.</a:t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/>
              <a:t>Star Wars: The Empire Strikes Back</a:t>
            </a:r>
            <a:r>
              <a:rPr lang="en-US"/>
              <a:t> –Luke Skywalker is injured and unsure if Darth Vader is his father.  Han Solo is missing and Leia has developed a mysterious new ability.</a:t>
            </a:r>
            <a:endParaRPr i="1"/>
          </a:p>
        </p:txBody>
      </p:sp>
      <p:pic>
        <p:nvPicPr>
          <p:cNvPr descr="http://vignette1.wikia.nocookie.net/starwars/images/6/6c/Heroes_of_Yavin_and_their_medals.png/revision/latest?cb=20130312012732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76524"/>
            <a:ext cx="3962400" cy="1685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ypeset-beta.imgix.net/rehost/2016/9/13/433726c2-c069-438b-91c9-af5f3d6ec434.png"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1485900"/>
            <a:ext cx="3962400" cy="167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0D9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/>
              <a:t>Unobtrustive craftsmanship –Stories are told in a manner that draws viewers into the diegesis and does not call attention to the storytelling process.</a:t>
            </a:r>
            <a:endParaRPr sz="2000"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457200" y="3467100"/>
            <a:ext cx="8229600" cy="1638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/>
              <a:t>Back to the Future</a:t>
            </a:r>
            <a:r>
              <a:rPr lang="en-US"/>
              <a:t> –As bizarre as the concept is, the audience quickly understands the rules of the movie and genuinely feel for Doc and Marty.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/>
              <a:t>The Emperor’s New Groove</a:t>
            </a:r>
            <a:r>
              <a:rPr lang="en-US"/>
              <a:t> –Kuzko often breaks the fourth wall and addresses the audience.</a:t>
            </a:r>
            <a:endParaRPr i="1"/>
          </a:p>
        </p:txBody>
      </p:sp>
      <p:pic>
        <p:nvPicPr>
          <p:cNvPr descr="http://filmconcertslive.com/wp-content/uploads/2015/02/BTTF2.jpg" id="126" name="Google Shape;1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57300"/>
            <a:ext cx="3522132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nimatedkid.files.wordpress.com/2014/06/the-emperors-new-groove2.png" id="127" name="Google Shape;1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599" y="1257300"/>
            <a:ext cx="3669405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9C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rchivesmonthphilly.files.wordpress.com/2013/09/flp-of-money-and-magic-image.jpg"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033716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6019800" y="-11013"/>
            <a:ext cx="32004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has changed in Hollywood?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studios put out of business 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400-500 movies per year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Movies become big business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 at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control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–few huge firms produced, distributed, and exhibited their own films (film companies owned movie theaters).  Eventually declared illegal.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 million customers a week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money came from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B-Movies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–low budget, high return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228600" y="4762500"/>
            <a:ext cx="8763000" cy="646331"/>
          </a:xfrm>
          <a:prstGeom prst="rect">
            <a:avLst/>
          </a:prstGeom>
          <a:solidFill>
            <a:srgbClr val="49442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Because major studios owned the movie theatres, they refused to distribute independent films.  So if you wanted to see a Universal movie, you went to a Universal movie “palace”</a:t>
            </a:r>
            <a:endParaRPr sz="1800">
              <a:solidFill>
                <a:srgbClr val="DDD9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ltimatemovierankings.com/wp-content/uploads/2015/10/cecil-11111.jpg"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8783" r="11382" t="0"/>
          <a:stretch/>
        </p:blipFill>
        <p:spPr>
          <a:xfrm>
            <a:off x="0" y="-279400"/>
            <a:ext cx="9144000" cy="6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Role of the Director</a:t>
            </a:r>
            <a:endParaRPr/>
          </a:p>
        </p:txBody>
      </p:sp>
      <p:sp>
        <p:nvSpPr>
          <p:cNvPr id="141" name="Google Shape;141;p8"/>
          <p:cNvSpPr txBox="1"/>
          <p:nvPr>
            <p:ph idx="1" type="body"/>
          </p:nvPr>
        </p:nvSpPr>
        <p:spPr>
          <a:xfrm>
            <a:off x="152400" y="1181100"/>
            <a:ext cx="4648200" cy="3924036"/>
          </a:xfrm>
          <a:prstGeom prst="rect">
            <a:avLst/>
          </a:prstGeom>
          <a:solidFill>
            <a:schemeClr val="lt1">
              <a:alpha val="7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Directors considered part of a larger production line, initially lose power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Cecil B. DeMille</a:t>
            </a:r>
            <a:r>
              <a:rPr lang="en-US"/>
              <a:t> –understood the importance of the director had to come from adapting with the times.</a:t>
            </a:r>
            <a:endParaRPr b="1"/>
          </a:p>
        </p:txBody>
      </p:sp>
      <p:sp>
        <p:nvSpPr>
          <p:cNvPr id="142" name="Google Shape;142;p8"/>
          <p:cNvSpPr txBox="1"/>
          <p:nvPr/>
        </p:nvSpPr>
        <p:spPr>
          <a:xfrm>
            <a:off x="5486400" y="4047172"/>
            <a:ext cx="2895600" cy="147732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The reason that D.W. Griffith put his name or initials on each intertitle was to stress the importance of the director.</a:t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9" name="Google Shape;149;p9"/>
          <p:cNvSpPr txBox="1"/>
          <p:nvPr/>
        </p:nvSpPr>
        <p:spPr>
          <a:xfrm>
            <a:off x="228600" y="743783"/>
            <a:ext cx="3886200" cy="4247317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DeMille, cont’d.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Films often thought heartless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Innovated light and editing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Attached his name to biblical epics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Ten Commandments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(1923) 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King of Kings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(1927), which were impressive due to attention of detail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Reintroduced the importance of special effects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Brought his name to the marquee (People went to go see “DeMille” pictures)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Publicized own personality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bsnews2.cbsistatic.com/hub/i/r/2014/12/05/3ce4cb08-26c5-4f74-bb92-6dad350ed7ae/resize/620x465/9b06b8e771a22202e02142050a347d4e/cecil-b-demille-cecilia-demille.jpg"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114300"/>
            <a:ext cx="4114800" cy="534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2016-11-16T13:59:01Z</dcterms:created>
  <dc:creator>thruszkewycz</dc:creator>
</cp:coreProperties>
</file>