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715000" cx="9144000"/>
  <p:notesSz cx="6858000" cy="9144000"/>
  <p:embeddedFontLst>
    <p:embeddedFont>
      <p:font typeface="EB Garamond"/>
      <p:bold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0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0" roundtripDataSignature="AMtx7mjHz3Sq96yKUXmtHQFkbzleyZwh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0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EBGaramond-boldItalic.fntdata"/><Relationship Id="rId6" Type="http://schemas.openxmlformats.org/officeDocument/2006/relationships/slide" Target="slides/slide1.xml"/><Relationship Id="rId18" Type="http://schemas.openxmlformats.org/officeDocument/2006/relationships/font" Target="fonts/EBGaramon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685800" y="1775355"/>
            <a:ext cx="7772400" cy="12250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 rot="5400000">
            <a:off x="2686182" y="-895482"/>
            <a:ext cx="3771636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/>
          <p:nvPr>
            <p:ph type="title"/>
          </p:nvPr>
        </p:nvSpPr>
        <p:spPr>
          <a:xfrm rot="5400000">
            <a:off x="5626100" y="1193800"/>
            <a:ext cx="4064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 rot="5400000">
            <a:off x="1435100" y="-787400"/>
            <a:ext cx="40640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" type="body"/>
          </p:nvPr>
        </p:nvSpPr>
        <p:spPr>
          <a:xfrm>
            <a:off x="457200" y="1279261"/>
            <a:ext cx="4040188" cy="53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" name="Google Shape;26;p18"/>
          <p:cNvSpPr txBox="1"/>
          <p:nvPr>
            <p:ph idx="2" type="body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7" name="Google Shape;27;p18"/>
          <p:cNvSpPr txBox="1"/>
          <p:nvPr>
            <p:ph idx="3" type="body"/>
          </p:nvPr>
        </p:nvSpPr>
        <p:spPr>
          <a:xfrm>
            <a:off x="4645026" y="1279261"/>
            <a:ext cx="4041775" cy="53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8" name="Google Shape;28;p18"/>
          <p:cNvSpPr txBox="1"/>
          <p:nvPr>
            <p:ph idx="4" type="body"/>
          </p:nvPr>
        </p:nvSpPr>
        <p:spPr>
          <a:xfrm>
            <a:off x="4645026" y="1812396"/>
            <a:ext cx="4041775" cy="3292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9" name="Google Shape;29;p18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/>
          <p:nvPr>
            <p:ph type="title"/>
          </p:nvPr>
        </p:nvSpPr>
        <p:spPr>
          <a:xfrm>
            <a:off x="722313" y="3672417"/>
            <a:ext cx="7772400" cy="1135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722313" y="2422261"/>
            <a:ext cx="7772400" cy="12501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9" name="Google Shape;39;p20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1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1" type="body"/>
          </p:nvPr>
        </p:nvSpPr>
        <p:spPr>
          <a:xfrm>
            <a:off x="457200" y="1111250"/>
            <a:ext cx="4038600" cy="3143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21"/>
          <p:cNvSpPr txBox="1"/>
          <p:nvPr>
            <p:ph idx="2" type="body"/>
          </p:nvPr>
        </p:nvSpPr>
        <p:spPr>
          <a:xfrm>
            <a:off x="4648200" y="1111250"/>
            <a:ext cx="4038600" cy="3143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6" name="Google Shape;46;p21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2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457201" y="227542"/>
            <a:ext cx="3008313" cy="9683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" type="body"/>
          </p:nvPr>
        </p:nvSpPr>
        <p:spPr>
          <a:xfrm>
            <a:off x="3575050" y="227542"/>
            <a:ext cx="5111750" cy="4877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3"/>
          <p:cNvSpPr txBox="1"/>
          <p:nvPr>
            <p:ph idx="2" type="body"/>
          </p:nvPr>
        </p:nvSpPr>
        <p:spPr>
          <a:xfrm>
            <a:off x="457201" y="1195917"/>
            <a:ext cx="3008313" cy="3909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1792288" y="4000500"/>
            <a:ext cx="5486400" cy="47228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/>
          <p:nvPr>
            <p:ph idx="2" type="pic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1792288" y="4472782"/>
            <a:ext cx="5486400" cy="670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Relationship Id="rId4" Type="http://schemas.openxmlformats.org/officeDocument/2006/relationships/hyperlink" Target="https://www.youtube.com/watch?v=-RtBAa4YCgo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1775355"/>
            <a:ext cx="7772400" cy="12250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http://offscreen.com/images/made/images/articles/_resized/eisenstein3_1000_420_90_c1.jpg"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723900"/>
            <a:ext cx="9144000" cy="384048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228600" y="62925"/>
            <a:ext cx="8686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C00000"/>
                </a:solidFill>
                <a:latin typeface="EB Garamond"/>
                <a:ea typeface="EB Garamond"/>
                <a:cs typeface="EB Garamond"/>
                <a:sym typeface="EB Garamond"/>
              </a:rPr>
              <a:t>Soviet Cinema</a:t>
            </a:r>
            <a:endParaRPr b="1" i="0" sz="3200" u="none" cap="none" strike="noStrike">
              <a:solidFill>
                <a:srgbClr val="C00000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533400" y="4610100"/>
            <a:ext cx="80772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200" u="none" cap="none" strike="noStrike">
                <a:solidFill>
                  <a:srgbClr val="C00000"/>
                </a:solidFill>
                <a:latin typeface="EB Garamond"/>
                <a:ea typeface="EB Garamond"/>
                <a:cs typeface="EB Garamond"/>
                <a:sym typeface="EB Garamond"/>
              </a:rPr>
              <a:t>Based on what you know about the Russian Revolution, what themes might you see in Russian cinema?</a:t>
            </a:r>
            <a:endParaRPr b="0" i="0" sz="2200" u="none" cap="none" strike="noStrike">
              <a:solidFill>
                <a:srgbClr val="C00000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6" name="Google Shape;156;p12"/>
          <p:cNvSpPr txBox="1"/>
          <p:nvPr>
            <p:ph idx="1" type="body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http://rikaroo.com/wp-content/uploads/2015/11/potemkin5.jpg" id="157" name="Google Shape;15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601200" cy="7395924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2"/>
          <p:cNvSpPr txBox="1"/>
          <p:nvPr/>
        </p:nvSpPr>
        <p:spPr>
          <a:xfrm>
            <a:off x="685800" y="3238500"/>
            <a:ext cx="8229600" cy="2308324"/>
          </a:xfrm>
          <a:prstGeom prst="rect">
            <a:avLst/>
          </a:prstGeom>
          <a:solidFill>
            <a:srgbClr val="E5B8B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Sergei Eisenstein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Interested in Japanese language and culture; influences film style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Weeping = Eye + Water (two symbols = third symbol)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Japanese film is as visual as it is verbal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Started as a scene designer for Proletkult Theatre; learned to distrust character centered theatre and make masses the hero (social problems as opposed to romantic triangles)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Meyerhold over Stanislavsky</a:t>
            </a:r>
            <a:endParaRPr sz="1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offscreen.com/images/articles/_resized/11_12_rhodie.jpg" id="163" name="Google Shape;16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28600" y="-342900"/>
            <a:ext cx="9525000" cy="623887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3"/>
          <p:cNvSpPr txBox="1"/>
          <p:nvPr/>
        </p:nvSpPr>
        <p:spPr>
          <a:xfrm>
            <a:off x="533400" y="3314700"/>
            <a:ext cx="8153400" cy="2308324"/>
          </a:xfrm>
          <a:prstGeom prst="rect">
            <a:avLst/>
          </a:prstGeom>
          <a:solidFill>
            <a:srgbClr val="E5B8B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Eisenstein Continued: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Meyerhold –don’t pull from emotions; recreate them externally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b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MONTAGE OF ATTRACTIONS: </a:t>
            </a: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 series of sensory experiences that would involve the spectators to carry them along a predetermined path of emotional response (Watch PBS Video here… </a:t>
            </a:r>
            <a:r>
              <a:rPr lang="en-US" sz="1800" u="sng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https://www.youtube.com/watch?v=-RtBAa4YCgo</a:t>
            </a: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He stole ideas from his early work with the circus here (caricatures, gross symbolism, exaggerated action)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</a:pPr>
            <a:r>
              <a:rPr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October</a:t>
            </a: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(1928), </a:t>
            </a:r>
            <a:r>
              <a:rPr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Alexander Nevsky</a:t>
            </a: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(1938), </a:t>
            </a:r>
            <a:r>
              <a:rPr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Ivan the Terrible I </a:t>
            </a: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(1944) and </a:t>
            </a:r>
            <a:r>
              <a:rPr i="1"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II</a:t>
            </a:r>
            <a:r>
              <a:rPr lang="en-US"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(1958)</a:t>
            </a:r>
            <a:endParaRPr i="1" sz="1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"/>
          <p:cNvSpPr txBox="1"/>
          <p:nvPr/>
        </p:nvSpPr>
        <p:spPr>
          <a:xfrm>
            <a:off x="533400" y="723900"/>
            <a:ext cx="8153400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Russian Formalism –built on montage editing focusing on specific themes and techniques</a:t>
            </a:r>
            <a:endParaRPr sz="6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4400"/>
              <a:buFont typeface="Calibri"/>
              <a:buNone/>
            </a:pPr>
            <a:r>
              <a:rPr lang="en-US">
                <a:solidFill>
                  <a:srgbClr val="938953"/>
                </a:solidFill>
              </a:rPr>
              <a:t>Germany</a:t>
            </a:r>
            <a:r>
              <a:rPr lang="en-US"/>
              <a:t> v. </a:t>
            </a:r>
            <a:r>
              <a:rPr lang="en-US">
                <a:solidFill>
                  <a:srgbClr val="C00000"/>
                </a:solidFill>
              </a:rPr>
              <a:t>Russia</a:t>
            </a:r>
            <a:endParaRPr>
              <a:solidFill>
                <a:srgbClr val="C00000"/>
              </a:solidFill>
            </a:endParaRPr>
          </a:p>
        </p:txBody>
      </p:sp>
      <p:sp>
        <p:nvSpPr>
          <p:cNvPr id="94" name="Google Shape;94;p4"/>
          <p:cNvSpPr txBox="1"/>
          <p:nvPr>
            <p:ph idx="1" type="body"/>
          </p:nvPr>
        </p:nvSpPr>
        <p:spPr>
          <a:xfrm>
            <a:off x="457200" y="1279261"/>
            <a:ext cx="4040188" cy="53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2400"/>
              <a:buNone/>
            </a:pPr>
            <a:r>
              <a:rPr lang="en-US">
                <a:solidFill>
                  <a:srgbClr val="938953"/>
                </a:solidFill>
              </a:rPr>
              <a:t>Germany</a:t>
            </a:r>
            <a:endParaRPr>
              <a:solidFill>
                <a:srgbClr val="938953"/>
              </a:solidFill>
            </a:endParaRPr>
          </a:p>
        </p:txBody>
      </p:sp>
      <p:sp>
        <p:nvSpPr>
          <p:cNvPr id="95" name="Google Shape;95;p4"/>
          <p:cNvSpPr txBox="1"/>
          <p:nvPr>
            <p:ph idx="2" type="body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No fighting within borders of Germany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Rebellion of 1919 fails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Slowness of tempo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Smaller stories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Focus on soul</a:t>
            </a:r>
            <a:endParaRPr/>
          </a:p>
        </p:txBody>
      </p:sp>
      <p:sp>
        <p:nvSpPr>
          <p:cNvPr id="96" name="Google Shape;96;p4"/>
          <p:cNvSpPr txBox="1"/>
          <p:nvPr>
            <p:ph idx="3" type="body"/>
          </p:nvPr>
        </p:nvSpPr>
        <p:spPr>
          <a:xfrm>
            <a:off x="4645026" y="1279261"/>
            <a:ext cx="4041775" cy="53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None/>
            </a:pPr>
            <a:r>
              <a:rPr lang="en-US">
                <a:solidFill>
                  <a:srgbClr val="C00000"/>
                </a:solidFill>
              </a:rPr>
              <a:t>Russia</a:t>
            </a:r>
            <a:endParaRPr>
              <a:solidFill>
                <a:srgbClr val="C00000"/>
              </a:solidFill>
            </a:endParaRPr>
          </a:p>
        </p:txBody>
      </p:sp>
      <p:sp>
        <p:nvSpPr>
          <p:cNvPr id="97" name="Google Shape;97;p4"/>
          <p:cNvSpPr txBox="1"/>
          <p:nvPr>
            <p:ph idx="4" type="body"/>
          </p:nvPr>
        </p:nvSpPr>
        <p:spPr>
          <a:xfrm>
            <a:off x="4645026" y="1812396"/>
            <a:ext cx="4041775" cy="3292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Much of WWI fought in Russia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Bolshevik Revolution suceeds (1917)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Rapid pace and physical action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Epic stories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Focus on brain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00000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Czar Nicholas II v. Lenin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3" name="Google Shape;103;p5"/>
          <p:cNvSpPr txBox="1"/>
          <p:nvPr>
            <p:ph idx="1" type="body"/>
          </p:nvPr>
        </p:nvSpPr>
        <p:spPr>
          <a:xfrm>
            <a:off x="457200" y="1279261"/>
            <a:ext cx="4040188" cy="53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Nicholas II</a:t>
            </a:r>
            <a:endParaRPr/>
          </a:p>
        </p:txBody>
      </p:sp>
      <p:sp>
        <p:nvSpPr>
          <p:cNvPr id="104" name="Google Shape;104;p5"/>
          <p:cNvSpPr txBox="1"/>
          <p:nvPr>
            <p:ph idx="2" type="body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en-US">
                <a:solidFill>
                  <a:schemeClr val="lt1"/>
                </a:solidFill>
              </a:rPr>
              <a:t>“I consider cinematography an empty, useless, and even pernicious diversion.  Only an abnormal person could place this sideshow business on a level with art.”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en-US">
                <a:solidFill>
                  <a:schemeClr val="lt1"/>
                </a:solidFill>
              </a:rPr>
              <a:t>Few theaters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en-US">
                <a:solidFill>
                  <a:schemeClr val="lt1"/>
                </a:solidFill>
              </a:rPr>
              <a:t>Ticket prices high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en-US">
                <a:solidFill>
                  <a:schemeClr val="lt1"/>
                </a:solidFill>
              </a:rPr>
              <a:t>High illiteracy rates = few intertitles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5" name="Google Shape;105;p5"/>
          <p:cNvSpPr txBox="1"/>
          <p:nvPr>
            <p:ph idx="3" type="body"/>
          </p:nvPr>
        </p:nvSpPr>
        <p:spPr>
          <a:xfrm>
            <a:off x="4645026" y="1279261"/>
            <a:ext cx="4041775" cy="53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Lenin</a:t>
            </a:r>
            <a:endParaRPr/>
          </a:p>
        </p:txBody>
      </p:sp>
      <p:sp>
        <p:nvSpPr>
          <p:cNvPr id="106" name="Google Shape;106;p5"/>
          <p:cNvSpPr txBox="1"/>
          <p:nvPr>
            <p:ph idx="4" type="body"/>
          </p:nvPr>
        </p:nvSpPr>
        <p:spPr>
          <a:xfrm>
            <a:off x="4645026" y="1812396"/>
            <a:ext cx="4041775" cy="3292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>
                <a:solidFill>
                  <a:schemeClr val="lt1"/>
                </a:solidFill>
              </a:rPr>
              <a:t>“Of all the arts, the cinema is the most important for us.”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>
                <a:solidFill>
                  <a:schemeClr val="lt1"/>
                </a:solidFill>
              </a:rPr>
              <a:t>Many film producers left / emigrated along with actors and supplies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>
                <a:solidFill>
                  <a:schemeClr val="lt1"/>
                </a:solidFill>
              </a:rPr>
              <a:t>Post Revolution: worst winter on record; supplies thin; government famine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00000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 txBox="1"/>
          <p:nvPr>
            <p:ph type="title"/>
          </p:nvPr>
        </p:nvSpPr>
        <p:spPr>
          <a:xfrm>
            <a:off x="457200" y="266700"/>
            <a:ext cx="8229600" cy="95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State Institute of Cinematography (VGIK)</a:t>
            </a:r>
            <a:endParaRPr sz="3600"/>
          </a:p>
        </p:txBody>
      </p:sp>
      <p:sp>
        <p:nvSpPr>
          <p:cNvPr id="112" name="Google Shape;112;p6"/>
          <p:cNvSpPr txBox="1"/>
          <p:nvPr>
            <p:ph idx="1" type="body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Formed in 1919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Nationalized –Capitalist traditions would not work in Soviet Russia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Divided into Right and Left Wing factions (</a:t>
            </a:r>
            <a:r>
              <a:rPr b="1" lang="en-US">
                <a:solidFill>
                  <a:schemeClr val="lt1"/>
                </a:solidFill>
              </a:rPr>
              <a:t>NOT </a:t>
            </a:r>
            <a:r>
              <a:rPr lang="en-US">
                <a:solidFill>
                  <a:schemeClr val="lt1"/>
                </a:solidFill>
              </a:rPr>
              <a:t>political, but stylistic)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DD9C3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"/>
          <p:cNvSpPr txBox="1"/>
          <p:nvPr>
            <p:ph type="title"/>
          </p:nvPr>
        </p:nvSpPr>
        <p:spPr>
          <a:xfrm>
            <a:off x="4038600" y="114300"/>
            <a:ext cx="4724400" cy="952500"/>
          </a:xfrm>
          <a:prstGeom prst="rect">
            <a:avLst/>
          </a:prstGeom>
          <a:noFill/>
          <a:ln cap="flat" cmpd="sng" w="2222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Calibri"/>
              <a:buNone/>
            </a:pPr>
            <a:r>
              <a:rPr lang="en-US">
                <a:solidFill>
                  <a:srgbClr val="002060"/>
                </a:solidFill>
              </a:rPr>
              <a:t>Right Wing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118" name="Google Shape;118;p7"/>
          <p:cNvSpPr txBox="1"/>
          <p:nvPr>
            <p:ph idx="1" type="body"/>
          </p:nvPr>
        </p:nvSpPr>
        <p:spPr>
          <a:xfrm>
            <a:off x="4038600" y="1333500"/>
            <a:ext cx="4724400" cy="3771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Char char="•"/>
            </a:pPr>
            <a:r>
              <a:rPr lang="en-US">
                <a:solidFill>
                  <a:srgbClr val="002060"/>
                </a:solidFill>
              </a:rPr>
              <a:t>Started using conventional filming methods, but replaced rich actors with peasants and soldiers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rgbClr val="002060"/>
              </a:buClr>
              <a:buSzPct val="100000"/>
              <a:buChar char="•"/>
            </a:pPr>
            <a:r>
              <a:rPr lang="en-US">
                <a:solidFill>
                  <a:srgbClr val="002060"/>
                </a:solidFill>
              </a:rPr>
              <a:t>Started with traditional Hollywood storylines, but moved to sociological issues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rgbClr val="002060"/>
              </a:buClr>
              <a:buSzPct val="100000"/>
              <a:buChar char="•"/>
            </a:pPr>
            <a:r>
              <a:rPr lang="en-US">
                <a:solidFill>
                  <a:srgbClr val="002060"/>
                </a:solidFill>
              </a:rPr>
              <a:t>Became only state approved method after </a:t>
            </a:r>
            <a:r>
              <a:rPr b="1" lang="en-US">
                <a:solidFill>
                  <a:srgbClr val="002060"/>
                </a:solidFill>
              </a:rPr>
              <a:t>socialist realism </a:t>
            </a:r>
            <a:r>
              <a:rPr lang="en-US">
                <a:solidFill>
                  <a:srgbClr val="002060"/>
                </a:solidFill>
              </a:rPr>
              <a:t>was imposed in the 1930s</a:t>
            </a:r>
            <a:endParaRPr>
              <a:solidFill>
                <a:srgbClr val="002060"/>
              </a:solidFill>
            </a:endParaRPr>
          </a:p>
        </p:txBody>
      </p:sp>
      <p:pic>
        <p:nvPicPr>
          <p:cNvPr descr="https://upload.wikimedia.org/wikipedia/en/thumb/4/4d/Letyat_Zhuravli.jpg/220px-Letyat_Zhuravli.jpg" id="119" name="Google Shape;11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4300"/>
            <a:ext cx="3390900" cy="52713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2060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"/>
          <p:cNvSpPr txBox="1"/>
          <p:nvPr>
            <p:ph type="title"/>
          </p:nvPr>
        </p:nvSpPr>
        <p:spPr>
          <a:xfrm>
            <a:off x="457200" y="228865"/>
            <a:ext cx="4495800" cy="952500"/>
          </a:xfrm>
          <a:prstGeom prst="rect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2"/>
                </a:solidFill>
              </a:rPr>
              <a:t>Left Wing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125" name="Google Shape;125;p8"/>
          <p:cNvSpPr txBox="1"/>
          <p:nvPr>
            <p:ph idx="1" type="body"/>
          </p:nvPr>
        </p:nvSpPr>
        <p:spPr>
          <a:xfrm>
            <a:off x="457200" y="1333500"/>
            <a:ext cx="4572000" cy="3771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Char char="•"/>
            </a:pPr>
            <a:r>
              <a:rPr lang="en-US">
                <a:solidFill>
                  <a:schemeClr val="lt2"/>
                </a:solidFill>
              </a:rPr>
              <a:t>Radical in innovation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Char char="•"/>
            </a:pPr>
            <a:r>
              <a:rPr lang="en-US">
                <a:solidFill>
                  <a:schemeClr val="lt2"/>
                </a:solidFill>
              </a:rPr>
              <a:t>Dziga Vertov: started in newsreels to inform apathetic public about Revolution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Char char="•"/>
            </a:pPr>
            <a:r>
              <a:rPr lang="en-US">
                <a:solidFill>
                  <a:schemeClr val="lt2"/>
                </a:solidFill>
              </a:rPr>
              <a:t>Founded Kino Eye-Group; “Life caught unawares”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Char char="•"/>
            </a:pPr>
            <a:r>
              <a:rPr lang="en-US">
                <a:solidFill>
                  <a:schemeClr val="lt2"/>
                </a:solidFill>
              </a:rPr>
              <a:t>Filmmaker had little control to reality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Char char="•"/>
            </a:pPr>
            <a:r>
              <a:rPr lang="en-US">
                <a:solidFill>
                  <a:schemeClr val="lt2"/>
                </a:solidFill>
              </a:rPr>
              <a:t>Kino-Pravda: forefather to “Cinema-verite”; series of weekly newsfilms</a:t>
            </a:r>
            <a:endParaRPr>
              <a:solidFill>
                <a:schemeClr val="lt2"/>
              </a:solidFill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Char char="•"/>
            </a:pPr>
            <a:r>
              <a:rPr lang="en-US">
                <a:solidFill>
                  <a:schemeClr val="lt2"/>
                </a:solidFill>
              </a:rPr>
              <a:t>Editing takes precedence over choosing what to film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Char char="•"/>
            </a:pPr>
            <a:r>
              <a:rPr lang="en-US">
                <a:solidFill>
                  <a:schemeClr val="lt2"/>
                </a:solidFill>
              </a:rPr>
              <a:t>Used scraps from other movies to edit in </a:t>
            </a:r>
            <a:endParaRPr/>
          </a:p>
        </p:txBody>
      </p:sp>
      <p:pic>
        <p:nvPicPr>
          <p:cNvPr descr="https://upload.wikimedia.org/wikipedia/en/c/c9/Kino_glaz.jpg" id="126" name="Google Shape;12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05400" y="190500"/>
            <a:ext cx="3810000" cy="4991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030A0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5DFEC"/>
              </a:buClr>
              <a:buSzPts val="4400"/>
              <a:buFont typeface="Calibri"/>
              <a:buNone/>
            </a:pPr>
            <a:r>
              <a:rPr lang="en-US">
                <a:solidFill>
                  <a:srgbClr val="E5DFEC"/>
                </a:solidFill>
              </a:rPr>
              <a:t>The Other Left: Lev Kuleshov</a:t>
            </a:r>
            <a:endParaRPr>
              <a:solidFill>
                <a:srgbClr val="E5DFEC"/>
              </a:solidFill>
            </a:endParaRPr>
          </a:p>
        </p:txBody>
      </p:sp>
      <p:sp>
        <p:nvSpPr>
          <p:cNvPr id="132" name="Google Shape;132;p9"/>
          <p:cNvSpPr txBox="1"/>
          <p:nvPr>
            <p:ph idx="1" type="body"/>
          </p:nvPr>
        </p:nvSpPr>
        <p:spPr>
          <a:xfrm>
            <a:off x="457200" y="1333500"/>
            <a:ext cx="4114800" cy="3771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E5DFEC"/>
              </a:buClr>
              <a:buSzPct val="100000"/>
              <a:buChar char="•"/>
            </a:pPr>
            <a:r>
              <a:rPr lang="en-US">
                <a:solidFill>
                  <a:srgbClr val="E5DFEC"/>
                </a:solidFill>
              </a:rPr>
              <a:t>Creator of the Kuleshov Effect (juxtaposition)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rgbClr val="E5DFEC"/>
              </a:buClr>
              <a:buSzPct val="100000"/>
              <a:buChar char="•"/>
            </a:pPr>
            <a:r>
              <a:rPr lang="en-US">
                <a:solidFill>
                  <a:srgbClr val="E5DFEC"/>
                </a:solidFill>
              </a:rPr>
              <a:t>Head of VGIK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rgbClr val="E5DFEC"/>
              </a:buClr>
              <a:buSzPct val="100000"/>
              <a:buChar char="•"/>
            </a:pPr>
            <a:r>
              <a:rPr lang="en-US">
                <a:solidFill>
                  <a:srgbClr val="E5DFEC"/>
                </a:solidFill>
              </a:rPr>
              <a:t>Rehearsed with empty camera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rgbClr val="E5DFEC"/>
              </a:buClr>
              <a:buSzPct val="100000"/>
              <a:buChar char="•"/>
            </a:pPr>
            <a:r>
              <a:rPr lang="en-US">
                <a:solidFill>
                  <a:srgbClr val="E5DFEC"/>
                </a:solidFill>
              </a:rPr>
              <a:t>Stressed importance of editing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rgbClr val="E5DFEC"/>
              </a:buClr>
              <a:buSzPct val="100000"/>
              <a:buChar char="•"/>
            </a:pPr>
            <a:r>
              <a:rPr lang="en-US">
                <a:solidFill>
                  <a:srgbClr val="E5DFEC"/>
                </a:solidFill>
              </a:rPr>
              <a:t>Created great performances out of terrible actors</a:t>
            </a:r>
            <a:endParaRPr>
              <a:solidFill>
                <a:srgbClr val="E5DFEC"/>
              </a:solidFill>
            </a:endParaRPr>
          </a:p>
        </p:txBody>
      </p:sp>
      <p:pic>
        <p:nvPicPr>
          <p:cNvPr descr="https://i.ytimg.com/vi/_gGl3LJ7vHc/hqdefault.jpg" id="133" name="Google Shape;13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48200" y="1333500"/>
            <a:ext cx="4038600" cy="302895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9"/>
          <p:cNvSpPr txBox="1"/>
          <p:nvPr/>
        </p:nvSpPr>
        <p:spPr>
          <a:xfrm>
            <a:off x="4724400" y="4457700"/>
            <a:ext cx="39624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rgbClr val="E5DFEC"/>
                </a:solidFill>
                <a:latin typeface="Calibri"/>
                <a:ea typeface="Calibri"/>
                <a:cs typeface="Calibri"/>
                <a:sym typeface="Calibri"/>
              </a:rPr>
              <a:t>Please note: This is </a:t>
            </a:r>
            <a:r>
              <a:rPr b="1" i="1" lang="en-US" sz="1800" u="sng">
                <a:solidFill>
                  <a:srgbClr val="E5DFEC"/>
                </a:solidFill>
                <a:latin typeface="Calibri"/>
                <a:ea typeface="Calibri"/>
                <a:cs typeface="Calibri"/>
                <a:sym typeface="Calibri"/>
              </a:rPr>
              <a:t>NOT </a:t>
            </a:r>
            <a:r>
              <a:rPr i="1" lang="en-US" sz="1800">
                <a:solidFill>
                  <a:srgbClr val="E5DFEC"/>
                </a:solidFill>
                <a:latin typeface="Calibri"/>
                <a:ea typeface="Calibri"/>
                <a:cs typeface="Calibri"/>
                <a:sym typeface="Calibri"/>
              </a:rPr>
              <a:t>Lev Kuleshov.  This is a still from the Kuleshov Effect</a:t>
            </a:r>
            <a:endParaRPr i="1" sz="1800">
              <a:solidFill>
                <a:srgbClr val="E5DFE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0" name="Google Shape;140;p10"/>
          <p:cNvSpPr txBox="1"/>
          <p:nvPr>
            <p:ph idx="1" type="body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http://wrongreel.com/wp-content/uploads/2015/06/510725822_1280x1024.jpg" id="141" name="Google Shape;14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6200" y="-4038601"/>
            <a:ext cx="12192000" cy="9753601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0"/>
          <p:cNvSpPr txBox="1"/>
          <p:nvPr/>
        </p:nvSpPr>
        <p:spPr>
          <a:xfrm>
            <a:off x="3505200" y="2781300"/>
            <a:ext cx="5105400" cy="2308324"/>
          </a:xfrm>
          <a:prstGeom prst="rect">
            <a:avLst/>
          </a:prstGeom>
          <a:solidFill>
            <a:srgbClr val="F2F2F2">
              <a:alpha val="86666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Alexander Dovzhenko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major works: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Zvenigora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(1928),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Arsenal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(1929),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Earth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(1930)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Ukrainian by birth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relationship of scenes v. shots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Poetic focus rather than narrative or dramatic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Optimistic tone – seen as “defeatist” or “counterrevolutionary”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/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8" name="Google Shape;148;p11"/>
          <p:cNvSpPr txBox="1"/>
          <p:nvPr>
            <p:ph idx="1" type="body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http://cinecollage.net/images/mat_b.jpg" id="149" name="Google Shape;14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947297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1"/>
          <p:cNvSpPr txBox="1"/>
          <p:nvPr/>
        </p:nvSpPr>
        <p:spPr>
          <a:xfrm>
            <a:off x="304800" y="495300"/>
            <a:ext cx="3657600" cy="3693319"/>
          </a:xfrm>
          <a:prstGeom prst="rect">
            <a:avLst/>
          </a:prstGeom>
          <a:solidFill>
            <a:srgbClr val="CCC0D9">
              <a:alpha val="86666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V.I. Pudovkin</a:t>
            </a:r>
            <a:endParaRPr sz="18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Major works: </a:t>
            </a:r>
            <a:r>
              <a:rPr i="1"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Mother 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(1926), </a:t>
            </a:r>
            <a:r>
              <a:rPr i="1"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The End of St. Petersburg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(1927), </a:t>
            </a:r>
            <a:r>
              <a:rPr i="1"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Storm over Asia </a:t>
            </a: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(1928)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Physicist and chemist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Studied under Kuleshov</a:t>
            </a:r>
            <a:endParaRPr sz="18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Wanted to be an actor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Focused on differences between stage acting and film acting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Film = bits and pieces form synthetic whole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Influenced by Griffith</a:t>
            </a:r>
            <a:endParaRPr/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Focus on emotions</a:t>
            </a:r>
            <a:endParaRPr sz="18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2016-11-03T13:38:26Z</dcterms:created>
  <dc:creator>thruszkewycz</dc:creator>
</cp:coreProperties>
</file>