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715000" type="screen16x1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Libre Franklin" charset="0"/>
      <p:regular r:id="rId21"/>
      <p:bold r:id="rId22"/>
      <p:italic r:id="rId23"/>
      <p:boldItalic r:id="rId24"/>
    </p:embeddedFont>
    <p:embeddedFont>
      <p:font typeface="Libre Franklin Medium" charset="0"/>
      <p:regular r:id="rId25"/>
      <p:bold r:id="rId26"/>
      <p:italic r:id="rId27"/>
      <p:boldItalic r:id="rId28"/>
    </p:embeddedFont>
    <p:embeddedFont>
      <p:font typeface="Arial Black" pitchFamily="34" charset="0"/>
      <p:bold r:id="rId29"/>
    </p:embeddedFont>
    <p:embeddedFont>
      <p:font typeface="Sigmar One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k3ARPOPNHpSe3vXLEewHCjeh+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026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1a993e45a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81a993e45a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1a993e45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1a993e45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281a993e45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1a993e45a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81a993e45a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1a993e45a_3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81a993e45a_3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1a993e45a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81a993e45a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1a993e45a_3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81a993e45a_3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1a993e45a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81a993e45a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1a993e45a_3_6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81a993e45a_3_6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281a993e45a_3_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81a993e45a_3_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81a993e45a_3_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1a993e45a_3_1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81a993e45a_3_1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81a993e45a_3_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81a993e45a_3_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81a993e45a_3_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1a993e45a_3_18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81a993e45a_3_18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5" name="Google Shape;105;g281a993e45a_3_18"/>
          <p:cNvSpPr txBox="1">
            <a:spLocks noGrp="1"/>
          </p:cNvSpPr>
          <p:nvPr>
            <p:ph type="body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6" name="Google Shape;106;g281a993e45a_3_1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81a993e45a_3_1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81a993e45a_3_1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1a993e45a_3_25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81a993e45a_3_25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g281a993e45a_3_2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81a993e45a_3_2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81a993e45a_3_2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1a993e45a_3_3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81a993e45a_3_31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81a993e45a_3_31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g281a993e45a_3_31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81a993e45a_3_31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g281a993e45a_3_3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81a993e45a_3_3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81a993e45a_3_3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1a993e45a_3_4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81a993e45a_3_4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81a993e45a_3_4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81a993e45a_3_4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1a993e45a_3_4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81a993e45a_3_4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81a993e45a_3_4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1a993e45a_3_49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81a993e45a_3_49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281a993e45a_3_49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g281a993e45a_3_4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81a993e45a_3_4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81a993e45a_3_4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1a993e45a_3_56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81a993e45a_3_56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81a993e45a_3_56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g281a993e45a_3_5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81a993e45a_3_5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81a993e45a_3_5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1a993e45a_3_6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81a993e45a_3_63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81a993e45a_3_6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81a993e45a_3_6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81a993e45a_3_6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1a993e45a_3_69"/>
          <p:cNvSpPr txBox="1">
            <a:spLocks noGrp="1"/>
          </p:cNvSpPr>
          <p:nvPr>
            <p:ph type="title"/>
          </p:nvPr>
        </p:nvSpPr>
        <p:spPr>
          <a:xfrm rot="5400000">
            <a:off x="5626100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81a993e45a_3_69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400"/>
            <a:ext cx="406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81a993e45a_3_6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81a993e45a_3_6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81a993e45a_3_6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48200" y="11112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1a993e45a_3_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281a993e45a_3_0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81a993e45a_3_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81a993e45a_3_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81a993e45a_3_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QcxhklyiMq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5QcP-XeD9bo" TargetMode="External"/><Relationship Id="rId4" Type="http://schemas.openxmlformats.org/officeDocument/2006/relationships/hyperlink" Target="https://www.youtube.com/watch?v=Rk1aQx9hT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4" name="Google Shape;164;p1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165" name="Google Shape;165;p1" descr="http://www.wnd.com/files/2016/04/World-War-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8305800" cy="574484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 txBox="1"/>
          <p:nvPr/>
        </p:nvSpPr>
        <p:spPr>
          <a:xfrm>
            <a:off x="381000" y="266700"/>
            <a:ext cx="6324600" cy="7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America didn’t enter WWI until very late. Take a guess how this helped American filmmakers. </a:t>
            </a:r>
            <a:endParaRPr sz="20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1a993e45a_8_0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36" name="Google Shape;236;g281a993e45a_8_0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37" name="Google Shape;237;g281a993e45a_8_0" descr="http://prettycleverfilms.com/files/2013/11/212440-alfred-hitchcock-birthday-august-13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76200"/>
            <a:ext cx="10326189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81a993e45a_8_0"/>
          <p:cNvSpPr txBox="1"/>
          <p:nvPr/>
        </p:nvSpPr>
        <p:spPr>
          <a:xfrm>
            <a:off x="685800" y="3848100"/>
            <a:ext cx="8305800" cy="1676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The Master of Suspense: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“Film is not a slice of life.  It’s a piece of cake.”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“Actors are cattle”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“The length of a film should be directly related to the endurance of a human bladder.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281a993e45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481262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81a993e45a_1_0"/>
          <p:cNvSpPr txBox="1"/>
          <p:nvPr/>
        </p:nvSpPr>
        <p:spPr>
          <a:xfrm>
            <a:off x="90300" y="4682275"/>
            <a:ext cx="89634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Sigmar One"/>
                <a:ea typeface="Sigmar One"/>
                <a:cs typeface="Sigmar One"/>
                <a:sym typeface="Sigmar One"/>
              </a:rPr>
              <a:t>The MacGuffin</a:t>
            </a:r>
            <a:endParaRPr sz="440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46" name="Google Shape;246;g281a993e45a_1_0"/>
          <p:cNvSpPr txBox="1"/>
          <p:nvPr/>
        </p:nvSpPr>
        <p:spPr>
          <a:xfrm>
            <a:off x="1844850" y="5231725"/>
            <a:ext cx="54342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https://www.youtube.com/watch?v=QcxhklyiMqo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1a993e45a_3_96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E3BC"/>
              </a:buClr>
              <a:buSzPts val="4400"/>
              <a:buFont typeface="Calibri"/>
              <a:buNone/>
            </a:pPr>
            <a:r>
              <a:rPr lang="en-US">
                <a:solidFill>
                  <a:srgbClr val="D6E3BC"/>
                </a:solidFill>
              </a:rPr>
              <a:t>What makes </a:t>
            </a:r>
            <a:r>
              <a:rPr lang="en-US" i="1">
                <a:solidFill>
                  <a:srgbClr val="E5B8B7"/>
                </a:solidFill>
              </a:rPr>
              <a:t>Rope</a:t>
            </a:r>
            <a:r>
              <a:rPr lang="en-US" i="1">
                <a:solidFill>
                  <a:srgbClr val="D6E3BC"/>
                </a:solidFill>
              </a:rPr>
              <a:t> </a:t>
            </a:r>
            <a:r>
              <a:rPr lang="en-US">
                <a:solidFill>
                  <a:srgbClr val="D6E3BC"/>
                </a:solidFill>
              </a:rPr>
              <a:t>a unique film?</a:t>
            </a:r>
            <a:endParaRPr>
              <a:solidFill>
                <a:srgbClr val="D6E3BC"/>
              </a:solidFill>
            </a:endParaRPr>
          </a:p>
        </p:txBody>
      </p:sp>
      <p:pic>
        <p:nvPicPr>
          <p:cNvPr id="252" name="Google Shape;252;g281a993e45a_3_96" descr="http://www.jasonbovberg.com/wp-content/uploads/2012/12/Rope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9" y="1181100"/>
            <a:ext cx="5724935" cy="406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81a993e45a_3_96"/>
          <p:cNvSpPr txBox="1"/>
          <p:nvPr/>
        </p:nvSpPr>
        <p:spPr>
          <a:xfrm>
            <a:off x="6096000" y="1181100"/>
            <a:ext cx="27432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HINT:  It has to do with the fact that it is meant to look like one take.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AF1DD"/>
                </a:solidFill>
                <a:latin typeface="Calibri"/>
                <a:ea typeface="Calibri"/>
                <a:cs typeface="Calibri"/>
                <a:sym typeface="Calibri"/>
              </a:rPr>
              <a:t>Think of the sunset outside the window.</a:t>
            </a:r>
            <a:endParaRPr sz="2800" b="1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423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1a993e45a_3_10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ct val="100000"/>
              <a:buFont typeface="Calibri"/>
              <a:buNone/>
            </a:pPr>
            <a:r>
              <a:rPr lang="en-US">
                <a:solidFill>
                  <a:srgbClr val="EAF1DD"/>
                </a:solidFill>
              </a:rPr>
              <a:t>Fabula (фабула) and Syuzhet (сюжет)</a:t>
            </a:r>
            <a:endParaRPr>
              <a:solidFill>
                <a:srgbClr val="EAF1DD"/>
              </a:solidFill>
            </a:endParaRPr>
          </a:p>
        </p:txBody>
      </p:sp>
      <p:sp>
        <p:nvSpPr>
          <p:cNvPr id="259" name="Google Shape;259;g281a993e45a_3_10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•"/>
            </a:pPr>
            <a:r>
              <a:rPr lang="en-US">
                <a:solidFill>
                  <a:srgbClr val="EAF1DD"/>
                </a:solidFill>
              </a:rPr>
              <a:t>Fabula –The uncut, unaltered world of the story.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–"/>
            </a:pPr>
            <a:r>
              <a:rPr lang="en-US">
                <a:solidFill>
                  <a:srgbClr val="EAF1DD"/>
                </a:solidFill>
              </a:rPr>
              <a:t>This is what the characters experience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–"/>
            </a:pPr>
            <a:r>
              <a:rPr lang="en-US">
                <a:solidFill>
                  <a:srgbClr val="EAF1DD"/>
                </a:solidFill>
              </a:rPr>
              <a:t>This includes going to the bathroom, eating, commutes, sleeping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–"/>
            </a:pPr>
            <a:r>
              <a:rPr lang="en-US">
                <a:solidFill>
                  <a:srgbClr val="EAF1DD"/>
                </a:solidFill>
              </a:rPr>
              <a:t>Real time / “Raw Material”</a:t>
            </a:r>
            <a:endParaRPr>
              <a:solidFill>
                <a:srgbClr val="EAF1DD"/>
              </a:solidFill>
            </a:endParaRPr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•"/>
            </a:pPr>
            <a:r>
              <a:rPr lang="en-US">
                <a:solidFill>
                  <a:srgbClr val="EAF1DD"/>
                </a:solidFill>
              </a:rPr>
              <a:t>Syuzhet –The condensed version of the story that we view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–"/>
            </a:pPr>
            <a:r>
              <a:rPr lang="en-US">
                <a:solidFill>
                  <a:srgbClr val="EAF1DD"/>
                </a:solidFill>
              </a:rPr>
              <a:t>Used to tell the story in an effective manner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–"/>
            </a:pPr>
            <a:r>
              <a:rPr lang="en-US">
                <a:solidFill>
                  <a:srgbClr val="EAF1DD"/>
                </a:solidFill>
              </a:rPr>
              <a:t>Author / director choose what is vital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EAF1DD"/>
              </a:buClr>
              <a:buSzPct val="100000"/>
              <a:buChar char="–"/>
            </a:pPr>
            <a:r>
              <a:rPr lang="en-US">
                <a:solidFill>
                  <a:srgbClr val="EAF1DD"/>
                </a:solidFill>
              </a:rPr>
              <a:t>In some ways, the syuzhet is non-diegetic (the characters are unaware that their story is being truncated)</a:t>
            </a:r>
            <a:endParaRPr/>
          </a:p>
        </p:txBody>
      </p:sp>
      <p:sp>
        <p:nvSpPr>
          <p:cNvPr id="260" name="Google Shape;260;g281a993e45a_3_102"/>
          <p:cNvSpPr txBox="1"/>
          <p:nvPr/>
        </p:nvSpPr>
        <p:spPr>
          <a:xfrm>
            <a:off x="533400" y="4838700"/>
            <a:ext cx="8229600" cy="646331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Narrative Theory developed by Vladimir Propp and Viktor Shklovsky adapted from Aristotle’s Poetics</a:t>
            </a:r>
            <a:endParaRPr sz="1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 descr="http://www.wnd.com/files/2016/04/World-War-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01200" cy="6640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Arial"/>
              <a:buNone/>
            </a:pPr>
            <a:r>
              <a:rPr lang="en-US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To Do List</a:t>
            </a:r>
            <a:endParaRPr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solidFill>
            <a:schemeClr val="dk1">
              <a:alpha val="7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Prayer</a:t>
            </a:r>
            <a:endParaRPr/>
          </a:p>
          <a:p>
            <a:pPr marL="342900" lvl="0" indent="-373380" algn="l" rtl="0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Discuss World War I</a:t>
            </a:r>
            <a:endParaRPr/>
          </a:p>
          <a:p>
            <a:pPr marL="342900" lvl="0" indent="-373380" algn="l" rtl="0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The 3 big moments that made Hollywood</a:t>
            </a:r>
            <a:endParaRPr/>
          </a:p>
          <a:p>
            <a:pPr marL="342900" lvl="0" indent="-373380" algn="l" rtl="0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The fall of D.W. Griffith</a:t>
            </a:r>
            <a:endParaRPr/>
          </a:p>
          <a:p>
            <a:pPr marL="342900" lvl="0" indent="-373380" algn="l" rtl="0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Mark Sennett –slapstick</a:t>
            </a:r>
            <a:endParaRPr/>
          </a:p>
          <a:p>
            <a:pPr marL="342900" lvl="0" indent="-373380" algn="l" rtl="0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The use of the chase</a:t>
            </a:r>
            <a:endParaRPr/>
          </a:p>
          <a:p>
            <a:pPr marL="342900" lvl="0" indent="-373380" algn="l" rtl="0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Commedia dell’arte</a:t>
            </a:r>
            <a:endParaRPr>
              <a:solidFill>
                <a:srgbClr val="D8D8D8"/>
              </a:solidFill>
            </a:endParaRPr>
          </a:p>
          <a:p>
            <a:pPr marL="342900" lvl="0" indent="-373380" algn="l" rtl="0">
              <a:spcBef>
                <a:spcPts val="400"/>
              </a:spcBef>
              <a:spcAft>
                <a:spcPts val="0"/>
              </a:spcAft>
              <a:buClr>
                <a:srgbClr val="D8D8D8"/>
              </a:buClr>
              <a:buSzPct val="100000"/>
              <a:buChar char="•"/>
            </a:pPr>
            <a:r>
              <a:rPr lang="en-US">
                <a:solidFill>
                  <a:srgbClr val="D8D8D8"/>
                </a:solidFill>
              </a:rPr>
              <a:t>Charlie Chaplin and the creation of United Artists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D8D8D8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D8D8D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Calibri"/>
              <a:buNone/>
            </a:pPr>
            <a:r>
              <a:rPr lang="en-US">
                <a:solidFill>
                  <a:srgbClr val="D8D8D8"/>
                </a:solidFill>
              </a:rPr>
              <a:t>Three Major Advantages</a:t>
            </a:r>
            <a:endParaRPr>
              <a:solidFill>
                <a:srgbClr val="D8D8D8"/>
              </a:solidFill>
            </a:endParaRPr>
          </a:p>
        </p:txBody>
      </p:sp>
      <p:sp>
        <p:nvSpPr>
          <p:cNvPr id="180" name="Google Shape;180;p3"/>
          <p:cNvSpPr txBox="1">
            <a:spLocks noGrp="1"/>
          </p:cNvSpPr>
          <p:nvPr>
            <p:ph type="body" idx="1"/>
          </p:nvPr>
        </p:nvSpPr>
        <p:spPr>
          <a:xfrm>
            <a:off x="4267200" y="1524264"/>
            <a:ext cx="4267200" cy="377163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200"/>
              <a:buChar char="•"/>
            </a:pPr>
            <a:r>
              <a:rPr lang="en-US">
                <a:solidFill>
                  <a:srgbClr val="D8D8D8"/>
                </a:solidFill>
              </a:rPr>
              <a:t>D.W. Griffith invents the epic (large budget, sweeping score)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8D8D8"/>
              </a:buClr>
              <a:buSzPts val="3200"/>
              <a:buChar char="•"/>
            </a:pPr>
            <a:r>
              <a:rPr lang="en-US">
                <a:solidFill>
                  <a:srgbClr val="D8D8D8"/>
                </a:solidFill>
              </a:rPr>
              <a:t>The slapstick comedy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D8D8D8"/>
              </a:buClr>
              <a:buSzPts val="3200"/>
              <a:buChar char="•"/>
            </a:pPr>
            <a:r>
              <a:rPr lang="en-US">
                <a:solidFill>
                  <a:srgbClr val="D8D8D8"/>
                </a:solidFill>
              </a:rPr>
              <a:t>Hollywood becomes a mass producer of film</a:t>
            </a:r>
            <a:endParaRPr>
              <a:solidFill>
                <a:srgbClr val="D8D8D8"/>
              </a:solidFill>
            </a:endParaRPr>
          </a:p>
        </p:txBody>
      </p:sp>
      <p:pic>
        <p:nvPicPr>
          <p:cNvPr id="181" name="Google Shape;181;p3" descr="http://www.newyorker.com/wp-content/uploads/2015/12/Hobbs-100-years-later-Birth-of-a-Nation-12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62100"/>
            <a:ext cx="2218481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" descr="http://kurld.com/images/charlie-chaplin/charlie-chaplin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1409700"/>
            <a:ext cx="128489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 descr="http://www.dw.com/image/0,,15628598_303,0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3543299"/>
            <a:ext cx="3505200" cy="197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0" name="Google Shape;190;p4" descr="https://upload.wikimedia.org/wikipedia/commons/c/cb/Mack_Sennett_19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81100"/>
            <a:ext cx="9220200" cy="1344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 txBox="1"/>
          <p:nvPr/>
        </p:nvSpPr>
        <p:spPr>
          <a:xfrm>
            <a:off x="457200" y="279142"/>
            <a:ext cx="2438400" cy="5016758"/>
          </a:xfrm>
          <a:prstGeom prst="rect">
            <a:avLst/>
          </a:prstGeom>
          <a:solidFill>
            <a:srgbClr val="974806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Mark Sennet</a:t>
            </a:r>
            <a:endParaRPr sz="20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Unofficial student of Griffith</a:t>
            </a:r>
            <a:endParaRPr/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Realizes funny looking people are funny</a:t>
            </a:r>
            <a:endParaRPr/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Spearheaded a move to slapstick comedy</a:t>
            </a:r>
            <a:endParaRPr/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Uses Griffith’s techniques for chases, but emphasizes absurdity</a:t>
            </a:r>
            <a:endParaRPr/>
          </a:p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Parody of popular films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6781800" y="2019300"/>
            <a:ext cx="1981200" cy="3416320"/>
          </a:xfrm>
          <a:prstGeom prst="rect">
            <a:avLst/>
          </a:prstGeom>
          <a:solidFill>
            <a:srgbClr val="974806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Slapstick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Play up misfortune (looks, economics, obesity, etc.)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There is no death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Survive annihilation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Cathartic</a:t>
            </a:r>
            <a:endParaRPr/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Little guy v. institution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5" descr="https://upload.wikimedia.org/wikipedia/commons/b/b8/Peeter_van_Bredael_Commedia_dell_arte_Szene_Detail_B%C3%BChne.jpg"/>
          <p:cNvPicPr preferRelativeResize="0"/>
          <p:nvPr/>
        </p:nvPicPr>
        <p:blipFill rotWithShape="1">
          <a:blip r:embed="rId3">
            <a:alphaModFix/>
          </a:blip>
          <a:srcRect t="7319"/>
          <a:stretch/>
        </p:blipFill>
        <p:spPr>
          <a:xfrm>
            <a:off x="0" y="0"/>
            <a:ext cx="9144000" cy="57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solidFill>
            <a:srgbClr val="E36C09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Calibri"/>
              <a:buNone/>
            </a:pPr>
            <a:r>
              <a:rPr lang="en-US">
                <a:solidFill>
                  <a:srgbClr val="D8D8D8"/>
                </a:solidFill>
              </a:rPr>
              <a:t>Commedia dell’arte</a:t>
            </a:r>
            <a:endParaRPr>
              <a:solidFill>
                <a:srgbClr val="D8D8D8"/>
              </a:solidFill>
            </a:endParaRPr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solidFill>
            <a:srgbClr val="E36C09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100000"/>
              <a:buNone/>
            </a:pPr>
            <a:r>
              <a:rPr lang="en-US">
                <a:solidFill>
                  <a:srgbClr val="D8D8D8"/>
                </a:solidFill>
              </a:rPr>
              <a:t>A mostly improvized style of comedy that would go town-to-town and perform shows.  Characters were known as “stock characters”…similar to archetypes.</a:t>
            </a:r>
            <a:endParaRPr>
              <a:solidFill>
                <a:srgbClr val="D8D8D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06" name="Google Shape;206;p6" descr="http://cp91279.biography.com/1000509261001/1000509261001_1824351571001_BIO-Biography-23-Hollywood-Directors-Charlie-Chaplin-115950-S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160000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/>
        </p:nvSpPr>
        <p:spPr>
          <a:xfrm>
            <a:off x="228600" y="190500"/>
            <a:ext cx="2743200" cy="44012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Creates character of the Tramp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Removes himself from “Keystone Kops”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Uses physical humor 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Gains autonomy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Satires human condition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Joins with D.W. Griffith, Mary Pickford, and Douglas Fairbanks to form United Artists</a:t>
            </a:r>
            <a:endParaRPr sz="20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1a993e45a_3_75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3" name="Google Shape;213;g281a993e45a_3_75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214" name="Google Shape;214;g281a993e45a_3_75" descr="http://cdn.merrimentdesign.com/images/a-long-time-ago-in-a-galaxy-far-far-away-free-star-wars-printable-sig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4484"/>
            <a:ext cx="9144000" cy="506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81a993e45a_3_75"/>
          <p:cNvSpPr txBox="1"/>
          <p:nvPr/>
        </p:nvSpPr>
        <p:spPr>
          <a:xfrm>
            <a:off x="914400" y="38100"/>
            <a:ext cx="891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 can credits and music affect a viewers mood?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How do they establish tone quickly? 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1a993e45a_3_8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Libre Franklin"/>
              <a:buNone/>
            </a:pPr>
            <a:r>
              <a:rPr lang="en-US">
                <a:solidFill>
                  <a:srgbClr val="00B0F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Do List </a:t>
            </a:r>
            <a:endParaRPr>
              <a:solidFill>
                <a:srgbClr val="00B0F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g281a993e45a_3_8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40386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</a:pPr>
            <a:r>
              <a:rPr lang="en-US">
                <a:solidFill>
                  <a:srgbClr val="00B0F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Prayer </a:t>
            </a:r>
            <a:endParaRPr/>
          </a:p>
          <a:p>
            <a:pPr marL="342900" lvl="0" indent="-403860" algn="l" rtl="0">
              <a:spcBef>
                <a:spcPts val="448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</a:pPr>
            <a:r>
              <a:rPr lang="en-US">
                <a:solidFill>
                  <a:srgbClr val="00B0F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Discuss opening credits</a:t>
            </a:r>
            <a:endParaRPr/>
          </a:p>
          <a:p>
            <a:pPr marL="342900" lvl="0" indent="-403860" algn="l" rtl="0">
              <a:spcBef>
                <a:spcPts val="448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</a:pPr>
            <a:r>
              <a:rPr lang="en-US">
                <a:solidFill>
                  <a:srgbClr val="00B0F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Diegesis v. Nondiagetic Elements</a:t>
            </a:r>
            <a:endParaRPr/>
          </a:p>
          <a:p>
            <a:pPr marL="342900" lvl="0" indent="-403860" algn="l" rtl="0">
              <a:spcBef>
                <a:spcPts val="448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</a:pPr>
            <a:r>
              <a:rPr lang="en-US" b="1" u="sng">
                <a:solidFill>
                  <a:srgbClr val="00B0F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HOMEWORK:  Notecards Due November 2 </a:t>
            </a:r>
            <a:endParaRPr b="1" u="sng">
              <a:solidFill>
                <a:srgbClr val="00B0F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342900" lvl="0" indent="-403860" algn="l" rtl="0">
              <a:spcBef>
                <a:spcPts val="448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</a:pPr>
            <a:r>
              <a:rPr lang="en-US" b="1" u="sng">
                <a:solidFill>
                  <a:srgbClr val="00B0F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HOMEWORK:  For Friday, find the most effective use of non-diegetic elements</a:t>
            </a:r>
            <a:endParaRPr/>
          </a:p>
          <a:p>
            <a:pPr marL="342900" lvl="0" indent="0" algn="l" rtl="0">
              <a:spcBef>
                <a:spcPts val="448"/>
              </a:spcBef>
              <a:spcAft>
                <a:spcPts val="0"/>
              </a:spcAft>
              <a:buNone/>
            </a:pPr>
            <a:endParaRPr>
              <a:solidFill>
                <a:srgbClr val="00B0F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7647"/>
          </a:srgbClr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1a993e45a_3_88"/>
          <p:cNvSpPr txBox="1">
            <a:spLocks noGrp="1"/>
          </p:cNvSpPr>
          <p:nvPr>
            <p:ph type="title"/>
          </p:nvPr>
        </p:nvSpPr>
        <p:spPr>
          <a:xfrm>
            <a:off x="1676400" y="266700"/>
            <a:ext cx="67818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DIEGESIS v. NON-DIEGETIC ELEMENTS</a:t>
            </a:r>
            <a:endParaRPr sz="240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7" name="Google Shape;227;g281a993e45a_3_88"/>
          <p:cNvSpPr txBox="1">
            <a:spLocks noGrp="1"/>
          </p:cNvSpPr>
          <p:nvPr>
            <p:ph type="body" idx="1"/>
          </p:nvPr>
        </p:nvSpPr>
        <p:spPr>
          <a:xfrm>
            <a:off x="457200" y="13906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Diegesis –anything that exists in the world of the story.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Characters are aware of anything that is diagetic.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Examples: setting, other characters, dialogue, story elements, plot, etc.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81a993e45a_3_88"/>
          <p:cNvSpPr txBox="1">
            <a:spLocks noGrp="1"/>
          </p:cNvSpPr>
          <p:nvPr>
            <p:ph type="body" idx="2"/>
          </p:nvPr>
        </p:nvSpPr>
        <p:spPr>
          <a:xfrm>
            <a:off x="4648200" y="1466850"/>
            <a:ext cx="40386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Non-diegetic elements –things that only the viewer can perceive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Used to enhance mood and establish tone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Examples: music, coloration, text, narration, pacing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281a993e45a_3_88" descr="https://s3.amazonaws.com/criterion-production/images/1546-2630965db71cb19efc41db9d51cb6c6b/Etheline_large.jpg"/>
          <p:cNvPicPr preferRelativeResize="0"/>
          <p:nvPr/>
        </p:nvPicPr>
        <p:blipFill rotWithShape="1">
          <a:blip r:embed="rId3">
            <a:alphaModFix/>
          </a:blip>
          <a:srcRect l="11940" t="8955" r="10448" b="7463"/>
          <a:stretch/>
        </p:blipFill>
        <p:spPr>
          <a:xfrm>
            <a:off x="762000" y="266700"/>
            <a:ext cx="914400" cy="98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81a993e45a_3_88"/>
          <p:cNvSpPr txBox="1"/>
          <p:nvPr/>
        </p:nvSpPr>
        <p:spPr>
          <a:xfrm>
            <a:off x="4956150" y="4699212"/>
            <a:ext cx="3962400" cy="1015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Non-diagetic examples: 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https://www.youtube.com/watch?v=Rk1aQx9hTaE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https://www.youtube.com/watch?v=5QcP-XeD9bo</a:t>
            </a:r>
            <a:endParaRPr sz="1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On-screen Show (16:10)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Libre Franklin</vt:lpstr>
      <vt:lpstr>Libre Franklin Medium</vt:lpstr>
      <vt:lpstr>Arial Black</vt:lpstr>
      <vt:lpstr>Sigmar One</vt:lpstr>
      <vt:lpstr>Office Theme</vt:lpstr>
      <vt:lpstr>Office Theme</vt:lpstr>
      <vt:lpstr>Slide 1</vt:lpstr>
      <vt:lpstr>To Do List</vt:lpstr>
      <vt:lpstr>Three Major Advantages</vt:lpstr>
      <vt:lpstr>Slide 4</vt:lpstr>
      <vt:lpstr>Commedia dell’arte</vt:lpstr>
      <vt:lpstr>Slide 6</vt:lpstr>
      <vt:lpstr>Slide 7</vt:lpstr>
      <vt:lpstr>To Do List </vt:lpstr>
      <vt:lpstr>DIEGESIS v. NON-DIEGETIC ELEMENTS</vt:lpstr>
      <vt:lpstr>Slide 10</vt:lpstr>
      <vt:lpstr>Slide 11</vt:lpstr>
      <vt:lpstr>What makes Rope a unique film?</vt:lpstr>
      <vt:lpstr>Fabula (фабула) and Syuzhet (сюжет)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thruszkewycz</dc:creator>
  <cp:lastModifiedBy>thruszkewycz</cp:lastModifiedBy>
  <cp:revision>1</cp:revision>
  <dcterms:created xsi:type="dcterms:W3CDTF">2016-09-22T13:56:51Z</dcterms:created>
  <dcterms:modified xsi:type="dcterms:W3CDTF">2023-09-20T12:53:26Z</dcterms:modified>
</cp:coreProperties>
</file>