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i37pH9m1/q7iBdi6WdnyrjlpLv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pindex.com/uploads/board_cover_images/original/image_2870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67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28600" y="5181600"/>
            <a:ext cx="8686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did the Cold War and Communism redefine what it meant to be an American?</a:t>
            </a:r>
            <a:endParaRPr b="0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geology.com/world/cia-world-map.jpg"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137611"/>
            <a:ext cx="8534400" cy="449178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>
            <a:off x="228600" y="0"/>
            <a:ext cx="84582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Internationalization of film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Artistic choices: sometimes shooting in Paris is more romantic than a soundstage</a:t>
            </a:r>
            <a:endParaRPr/>
          </a:p>
          <a:p>
            <a:pPr indent="-1016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Financial:  International cast draws international audience; cheaper in other countries</a:t>
            </a:r>
            <a:endParaRPr/>
          </a:p>
          <a:p>
            <a:pPr indent="-1016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Import:  Studios could release foreign films domestically</a:t>
            </a:r>
            <a:endParaRPr/>
          </a:p>
          <a:p>
            <a:pPr indent="-1016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local work:  Studios could be built worldwide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atheatres.com/Images/ImageManager/MPAAratings.jpg"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48200" cy="686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1"/>
          <p:cNvSpPr txBox="1"/>
          <p:nvPr/>
        </p:nvSpPr>
        <p:spPr>
          <a:xfrm>
            <a:off x="4724400" y="0"/>
            <a:ext cx="4419600" cy="6878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Loosening of Content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Religious, ethnic, and political groups focused on TV rather than film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1915:  Films considered “business”, not “art”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1952:  “Miracle” case:  movie deemed sacrilegious, but falls under standards of free speech / art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1950s (in general) –Two “A” films released by United Artists against MPAA code.  Films released anyway because no vertical control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1966: Jack Valenti heads MPAA; liberalizes Code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1968: Age rating system adopted by MPAA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1973: Obscenity deemed by local courts; causes all kinds of problems (movies deemed okay in some places considered offensive other places)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Weirdly, there are still problems with the code.  There’s a documentary called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Film is Not Yet Rated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criticizing the industry. Appropriately, it is NC-17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-media-cache-ak0.pinimg.com/originals/07/b0/5c/07b05c1b263b88132eb848064f411509.jpg" id="155" name="Google Shape;1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555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"/>
          <p:cNvSpPr txBox="1"/>
          <p:nvPr/>
        </p:nvSpPr>
        <p:spPr>
          <a:xfrm>
            <a:off x="685800" y="3810000"/>
            <a:ext cx="7848600" cy="2308800"/>
          </a:xfrm>
          <a:prstGeom prst="rect">
            <a:avLst/>
          </a:prstGeom>
          <a:solidFill>
            <a:srgbClr val="FFFF00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Statement from the former Committee for the First Amendment: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“We will not knowingly employ a Communist or a member of any party or group which advocates the overthrow of the Government of the United States by force or by any illegal or unconstitutional methods.”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Why sell out the Hollywood Ten?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roberttayloractor.files.wordpress.com/2012/10/rt5397.jpg" id="161" name="Google Shape;1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68900" y="0"/>
            <a:ext cx="116890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3"/>
          <p:cNvSpPr txBox="1"/>
          <p:nvPr/>
        </p:nvSpPr>
        <p:spPr>
          <a:xfrm>
            <a:off x="685800" y="228600"/>
            <a:ext cx="7848600" cy="2862322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HUAC Continued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American Legion most vocal supporter of Hollywood “[cleaning] house”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1951 to 1954, “mass hearings” began of more than 200 motion picture workers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Witnesses for defense became subjects of hearing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Pleading the Fifth assumed guilty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Banner extended to liberals who clearly were not Communists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Had to write public letters of apology claiming to sin no more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Behind the scenes, people still worked anonymously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Blacklisted actors and actresses could not work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anielmlehman.files.wordpress.com/2008/11/eliza-kazan-and-marlon-brando.jpg" id="167" name="Google Shape;1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392109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/>
          <p:nvPr/>
        </p:nvSpPr>
        <p:spPr>
          <a:xfrm>
            <a:off x="152400" y="4038600"/>
            <a:ext cx="8839200" cy="241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ELIA KAZAN</a:t>
            </a:r>
            <a:endParaRPr sz="1800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Extremely famous director of both theatre and film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Confesses to being a member of the Communist Party between 1934 and 1936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Names other Party members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Places ad in </a:t>
            </a: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New York Times 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explaining his decision to confess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Future films, especially </a:t>
            </a: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On the Waterfront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, deal with Kazan’s struggles and justification of his choices.  In many ways, it is a response to </a:t>
            </a:r>
            <a:r>
              <a:rPr i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Crucible</a:t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odeo.cincinnati.com/user_photos/246523/256564tn300.jpg" id="173" name="Google Shape;1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28600"/>
            <a:ext cx="33528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5"/>
          <p:cNvSpPr txBox="1"/>
          <p:nvPr/>
        </p:nvSpPr>
        <p:spPr>
          <a:xfrm>
            <a:off x="4953000" y="4419600"/>
            <a:ext cx="4038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NOON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(1952)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by Fred Zinnermann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by Stanley Kramer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Allegory for McCarthyism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 Foreman, the scriptwriter, was blacklisted, exiled, and lived in England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impawards.com/1952/posters/high_noon.jpg" id="175" name="Google Shape;17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648200" cy="688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1.squarespace.com/static/4f209325d09a4f024c85b060/5117e392e4b0c59967aba700/529d3d16e4b0255d2bc892c6/1468211867252/searchers_19.jpg" id="180" name="Google Shape;1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1732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 txBox="1"/>
          <p:nvPr/>
        </p:nvSpPr>
        <p:spPr>
          <a:xfrm>
            <a:off x="152400" y="5257800"/>
            <a:ext cx="876300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Westerns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resurgence, bigger budgets, established directors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River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(1948 –Howard Hawks),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 from Laramie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(1955, Anthony Mann),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Tall 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(1957, Budd Boetticher) 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Searchers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(1956, John Ford),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(1953, George Stevens)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filmforum.org/do-not-enter-or-modify-or-erase/client-uploads/ffjr/An-American-in-Paris---Still-3largest.jpg" id="186" name="Google Shape;1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0337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/>
        </p:nvSpPr>
        <p:spPr>
          <a:xfrm>
            <a:off x="228600" y="1066800"/>
            <a:ext cx="3048000" cy="49090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MUSICALS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Less complicated world than Western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Richard Dyer argued that these films present a utopian vision that sets forth a world filled with abundance and pleasure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Best musicals made at MGM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Names to know: Fred Astaire, Vera Ellen, Doris Day, Gene Kelly</a:t>
            </a:r>
            <a:endParaRPr/>
          </a:p>
          <a:p>
            <a:pPr indent="-114300" lvl="0" marL="0" marR="0" rtl="0" algn="l"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An American in Paris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(1951), </a:t>
            </a:r>
            <a:r>
              <a:rPr i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Singin’ in the Rain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(1952), </a:t>
            </a:r>
            <a:r>
              <a:rPr i="1"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Gentlemen Prefer Blondes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(1953)</a:t>
            </a:r>
            <a:endParaRPr i="1"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hollywoodreporter.com/sites/default/files/imagecache/landscape_928x523/2016/01/ben-hur_1959_26.jpg" id="192" name="Google Shape;1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4647"/>
            <a:ext cx="9144000" cy="515335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/>
          <p:nvPr/>
        </p:nvSpPr>
        <p:spPr>
          <a:xfrm>
            <a:off x="0" y="0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BD4B4"/>
                </a:solidFill>
                <a:latin typeface="Arial"/>
                <a:ea typeface="Arial"/>
                <a:cs typeface="Arial"/>
                <a:sym typeface="Arial"/>
              </a:rPr>
              <a:t>Biblical Epics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BD4B4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Quo Vadis </a:t>
            </a:r>
            <a:r>
              <a:rPr lang="en-US" sz="18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(Mervyn LeRoy, 1951)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BD4B4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The Robe</a:t>
            </a:r>
            <a:r>
              <a:rPr lang="en-US" sz="18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18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The Ten Commandments</a:t>
            </a:r>
            <a:r>
              <a:rPr lang="en-US" sz="18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 (Cecil B. DeMille, 1956)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BD4B4"/>
              </a:buClr>
              <a:buSzPts val="1800"/>
              <a:buFont typeface="Arial"/>
              <a:buChar char="•"/>
            </a:pPr>
            <a:r>
              <a:rPr i="1" lang="en-US" sz="18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Ben-Hur</a:t>
            </a:r>
            <a:r>
              <a:rPr lang="en-US" sz="18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 (William Wyler, 1959)</a:t>
            </a:r>
            <a:endParaRPr i="1" sz="1800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lassicfilmsreloaded.com/wp-content/uploads/Rebel-Without-a-Cause.jpg" id="198" name="Google Shape;1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39826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Juvenile Delinquent Films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–response to the government fearing everyone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Aimed at teenagers</a:t>
            </a:r>
            <a:endParaRPr/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1955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–The Blackboard Jungle,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1953 –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Wild One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1955 –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Rebel Without a Cause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James Dean and Marlon Brando –both coincidentally method actors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obbles.com/simpp_archive/images/paramount-gate.jp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4788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381000" y="2133600"/>
            <a:ext cx="3581400" cy="28623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Movie attendance drops: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91 million a week (1948)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51 million a week (1952)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Family audience only turns out for Disney productions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Vertical controlled deemed similar to a “monopoly” –U.S. v. Paramount Pictures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Independents given more power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3.static-bluray.com/products/22/3854_1_large.jpg" id="204" name="Google Shape;20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1000"/>
            <a:ext cx="55245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>
            <a:off x="5562600" y="914400"/>
            <a:ext cx="31242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VINCENTE MINELLI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Starts off as a stage designer and director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Me in St. Louis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Pirate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for directing musicals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original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 of the Bride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Musicals usually surround the life and struggles of theatre or creative types.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Films: 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American in Paris, The Band Wagon, Brigadoon, Gigi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en/0/06/George_Cukor_-_1946.jpg" id="210" name="Google Shape;2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5257800" cy="692631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/>
        </p:nvSpPr>
        <p:spPr>
          <a:xfrm>
            <a:off x="5486400" y="990600"/>
            <a:ext cx="31242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George Cukor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the first openly gay directors in Hollywood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Hosted huge parties often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Known for bringing out amazing performances out of his female leads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Specialized in literary adaptations, sophisticated comedies, musicals, and period pictures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Films: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Double Life, Adam’s Rib, Born Yesterday, A Star is Born, My Fair Lady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-media-cache-ak0.pinimg.com/originals/bd/ca/c6/bdcac61652f58fa9b5ba199402932f83.jpg" id="216" name="Google Shape;2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68747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5562600" y="1447800"/>
            <a:ext cx="35814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Billy Wilder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as a scriptwriter for Lubisch and Hawks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Turned to direction to “protect [his] scripts”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Directed film noir, dramas, and comedies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Films: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Indemnity, Sunset Boulevard, Ace in the Hole, Stalag 17, Sabrina, Love in the Afternoon, The Seven Year Itch, Some Like It Hot, The Apartment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resizing.flixster.com/IhdtpAA0a1ox9Euql64eCd8h9Xw=/540x720/dkpu1ddg7pbsk.cloudfront.net/multiuse/77/14/771416_ori.jpg" id="222" name="Google Shape;2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51435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 txBox="1"/>
          <p:nvPr/>
        </p:nvSpPr>
        <p:spPr>
          <a:xfrm>
            <a:off x="5181600" y="1295400"/>
            <a:ext cx="36576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Douglas Sirk</a:t>
            </a:r>
            <a:endParaRPr b="1"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German immigrant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Known for the “woman’s picture”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Made Rock Hudson famous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Creator of “Sirkian irony” –when melodrama is emotionally manipulative, but with an awareness that it is manipulative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Used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mise-en-scene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comment on character (especially mirrors and glass surfaces)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Films: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That Heaven Allows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Written on the Wind, Imitation of Life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nyfa.edu/student-resources/wp-content/uploads/2014/06/Alfred-Hitchcock.jpg" id="228" name="Google Shape;22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81600" cy="686304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 txBox="1"/>
          <p:nvPr/>
        </p:nvSpPr>
        <p:spPr>
          <a:xfrm>
            <a:off x="5562600" y="2209800"/>
            <a:ext cx="3048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Guy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 I right?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Films: 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Corpse Mom,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Pigeons, Help!  I’m Afraid of Heights, Suicide Squad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nvisiblecollege.weblog.leidenuniv.nl/files/2007/08/newsreel.jpg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029" y="0"/>
            <a:ext cx="9193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685800" y="3657600"/>
            <a:ext cx="7543800" cy="23083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1950s Change in Presentation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 more cartoons, newsreels, short subjects, and double features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B-movies (in their original forms) were scrapped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Ida Lupino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“Queen of the Bs” –only woman working as a director in the 1950s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B-movies would later be seen as art by some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Major B-movies: 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Bigamist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(1953),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Hard, Fast, and Beautiful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(1951), </a:t>
            </a:r>
            <a:r>
              <a:rPr i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Hitchhiker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(1953)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d2ydh70d4b5xgv.cloudfront.net/images/2/0/1950s-water-skiing-double-doubles-cypress-gardens-postcard-teich-12211-a4fbc3ededbfa9b1889432cd0754db47.jpg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7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0" y="5867400"/>
            <a:ext cx="8991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hurt cinema?  ECONOMIC PROSPERITY and INVENTION!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Spectator sports, bowling, motorboating, hi-fi sets, activities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TELEVISION! –executives buried heads in sand and refused to acknowledge</a:t>
            </a:r>
            <a:endParaRPr b="1"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blog.economie-numerique.net/wp-content/uploads/2015/11/tv_vs_internet___fiestoforo.jpeg"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522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152400" y="5334000"/>
            <a:ext cx="8610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TV repeating the mistakes of yesteryear?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you predict will be the result?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will TV and film look like in a decade?  Two decades?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1.staticflickr.com/5/4025/4406461999_7ff5a6b397.jpg" id="116" name="Google Shape;1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3283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381000" y="304800"/>
            <a:ext cx="3657600" cy="50783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WAR WITH TELEVISION</a:t>
            </a:r>
            <a:endParaRPr sz="18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Studio execs refused to acknowledge the impact of television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Word “television” barred from executive meetings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Contracted actors, writers, and directors banned from working for television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TV wouldn’t advertise theaters that played studio films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 feature films played on TV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Studio abandoned theater owners after vertical control broken up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Eventually, studios released canon of films to TV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1952 –Columbia Pictures creates “Screen Gems”, making content for television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ominicyuvan.files.wordpress.com/2012/10/dial-m-copy1.jpg"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0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/>
          <p:nvPr/>
        </p:nvSpPr>
        <p:spPr>
          <a:xfrm>
            <a:off x="152400" y="5029200"/>
            <a:ext cx="8763000" cy="16004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GIMMICKS TO SAVE FILM</a:t>
            </a:r>
            <a:endParaRPr sz="1800" u="sng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1952 -3D (there technically was 3D before this, but not on a mass scale) –initial success, but tapered off after a year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Widescreen / Cinerama -2.85 to 1 ratio:  Developed as a military training idea, too cumbersome.  Evolved into CinemaScope, which eliminated peripheral (Fox made bank on CinemaScope)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Higher def –pictures, including audio</a:t>
            </a:r>
            <a:endParaRPr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vignette2.wikia.nocookie.net/logopedia/images/5/5b/Vlcsnap-2014-04-01-15h46m50s109.png/revision/latest?cb=20140401195136" id="128" name="Google Shape;128;p8"/>
          <p:cNvPicPr preferRelativeResize="0"/>
          <p:nvPr/>
        </p:nvPicPr>
        <p:blipFill rotWithShape="1">
          <a:blip r:embed="rId3">
            <a:alphaModFix/>
          </a:blip>
          <a:srcRect b="12593" l="0" r="0" t="11851"/>
          <a:stretch/>
        </p:blipFill>
        <p:spPr>
          <a:xfrm>
            <a:off x="0" y="609600"/>
            <a:ext cx="9144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Battle for Widescreen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52400" y="4572000"/>
            <a:ext cx="8686800" cy="213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Some people thought it was a gimmick; “like looking at the world through a postal slot”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Quickly took off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Very inexpensive transition; theaters didn’t have to be rebuilt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Paramount responded with VistaVision –provided sharper image than CinemaScope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Today, we use Panavision</a:t>
            </a:r>
            <a:endParaRPr/>
          </a:p>
          <a:p>
            <a:pPr indent="-11430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Standard widescreen is now 1.85 to 1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en/thumb/4/45/United_Artists_1987.svg/220px-United_Artists_1987.svg.png"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81000"/>
            <a:ext cx="2095500" cy="177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 txBox="1"/>
          <p:nvPr/>
        </p:nvSpPr>
        <p:spPr>
          <a:xfrm>
            <a:off x="2362200" y="381000"/>
            <a:ext cx="6400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Birth of the Independent Film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2438400" y="1009471"/>
            <a:ext cx="6172200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Important note:  While every studio was all about vertical control pre-1950s, United Artists was in the loosest sense a film studio.  Many of the choices that will happen are modeled off of their business practices.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457200" y="2286000"/>
            <a:ext cx="83058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Control became about who could acquire more film starts and more assets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problem was that they couldn’t possibly make movies with all of those starts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MGM advertised having “More Stars Than in the Heavens” or something like that.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is just being thrown at assets who aren’t working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Artists was on a model of buying up independent film and distributing it to independent theater owners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take a major chunk of the profits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Billy Wilder: “We used to make pictures; now we make deals”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term contracts dissolved; UA starts thriving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Studios start renting out space for independents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why there are a million production logos before a movie now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company had major influence over independent film</a:t>
            </a:r>
            <a:endParaRPr/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few made; independents had to come up with capital themselves and it HAD to be successful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2017-03-02T15:04:35Z</dcterms:created>
  <dc:creator>thruszkewycz</dc:creator>
</cp:coreProperties>
</file>