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715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gKwVsFQbeuPJo2cZIZicvBSN4O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0f1072d5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b0f1072d5d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0f1072d5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b0f1072d5d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0f1072d5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b0f1072d5d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0f1072d5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b0f1072d5d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0f1072d5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b0f1072d5d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0f1072d5d_0_139"/>
          <p:cNvSpPr txBox="1"/>
          <p:nvPr>
            <p:ph type="ctrTitle"/>
          </p:nvPr>
        </p:nvSpPr>
        <p:spPr>
          <a:xfrm>
            <a:off x="685800" y="1775355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b0f1072d5d_0_139"/>
          <p:cNvSpPr txBox="1"/>
          <p:nvPr>
            <p:ph idx="1" type="subTitle"/>
          </p:nvPr>
        </p:nvSpPr>
        <p:spPr>
          <a:xfrm>
            <a:off x="1371600" y="3238500"/>
            <a:ext cx="64008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g2b0f1072d5d_0_139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2b0f1072d5d_0_139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2b0f1072d5d_0_139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0f1072d5d_0_145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b0f1072d5d_0_145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b0f1072d5d_0_145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0f1072d5d_0_149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b0f1072d5d_0_149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b0f1072d5d_0_149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b0f1072d5d_0_149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b0f1072d5d_0_149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0f1072d5d_0_155"/>
          <p:cNvSpPr txBox="1"/>
          <p:nvPr>
            <p:ph type="title"/>
          </p:nvPr>
        </p:nvSpPr>
        <p:spPr>
          <a:xfrm>
            <a:off x="722313" y="3672417"/>
            <a:ext cx="7772400" cy="1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b0f1072d5d_0_155"/>
          <p:cNvSpPr txBox="1"/>
          <p:nvPr>
            <p:ph idx="1" type="body"/>
          </p:nvPr>
        </p:nvSpPr>
        <p:spPr>
          <a:xfrm>
            <a:off x="722313" y="2422261"/>
            <a:ext cx="77724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2b0f1072d5d_0_155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b0f1072d5d_0_155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b0f1072d5d_0_155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0f1072d5d_0_16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b0f1072d5d_0_161"/>
          <p:cNvSpPr txBox="1"/>
          <p:nvPr>
            <p:ph idx="1" type="body"/>
          </p:nvPr>
        </p:nvSpPr>
        <p:spPr>
          <a:xfrm>
            <a:off x="457200" y="1111250"/>
            <a:ext cx="40386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g2b0f1072d5d_0_161"/>
          <p:cNvSpPr txBox="1"/>
          <p:nvPr>
            <p:ph idx="2" type="body"/>
          </p:nvPr>
        </p:nvSpPr>
        <p:spPr>
          <a:xfrm>
            <a:off x="4648200" y="1111250"/>
            <a:ext cx="40386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g2b0f1072d5d_0_161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b0f1072d5d_0_161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b0f1072d5d_0_161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0f1072d5d_0_16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b0f1072d5d_0_168"/>
          <p:cNvSpPr txBox="1"/>
          <p:nvPr>
            <p:ph idx="1" type="body"/>
          </p:nvPr>
        </p:nvSpPr>
        <p:spPr>
          <a:xfrm>
            <a:off x="457200" y="1279261"/>
            <a:ext cx="4040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2b0f1072d5d_0_168"/>
          <p:cNvSpPr txBox="1"/>
          <p:nvPr>
            <p:ph idx="2" type="body"/>
          </p:nvPr>
        </p:nvSpPr>
        <p:spPr>
          <a:xfrm>
            <a:off x="457200" y="1812396"/>
            <a:ext cx="40401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g2b0f1072d5d_0_168"/>
          <p:cNvSpPr txBox="1"/>
          <p:nvPr>
            <p:ph idx="3" type="body"/>
          </p:nvPr>
        </p:nvSpPr>
        <p:spPr>
          <a:xfrm>
            <a:off x="4645026" y="1279261"/>
            <a:ext cx="40419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2b0f1072d5d_0_168"/>
          <p:cNvSpPr txBox="1"/>
          <p:nvPr>
            <p:ph idx="4" type="body"/>
          </p:nvPr>
        </p:nvSpPr>
        <p:spPr>
          <a:xfrm>
            <a:off x="4645026" y="1812396"/>
            <a:ext cx="40419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g2b0f1072d5d_0_168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2b0f1072d5d_0_168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b0f1072d5d_0_168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0f1072d5d_0_177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b0f1072d5d_0_177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b0f1072d5d_0_177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b0f1072d5d_0_177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0f1072d5d_0_182"/>
          <p:cNvSpPr txBox="1"/>
          <p:nvPr>
            <p:ph type="title"/>
          </p:nvPr>
        </p:nvSpPr>
        <p:spPr>
          <a:xfrm>
            <a:off x="457201" y="227542"/>
            <a:ext cx="30084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b0f1072d5d_0_182"/>
          <p:cNvSpPr txBox="1"/>
          <p:nvPr>
            <p:ph idx="1" type="body"/>
          </p:nvPr>
        </p:nvSpPr>
        <p:spPr>
          <a:xfrm>
            <a:off x="3575050" y="227542"/>
            <a:ext cx="5111700" cy="4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2b0f1072d5d_0_182"/>
          <p:cNvSpPr txBox="1"/>
          <p:nvPr>
            <p:ph idx="2" type="body"/>
          </p:nvPr>
        </p:nvSpPr>
        <p:spPr>
          <a:xfrm>
            <a:off x="457201" y="1195917"/>
            <a:ext cx="30084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g2b0f1072d5d_0_182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2b0f1072d5d_0_182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b0f1072d5d_0_182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0f1072d5d_0_189"/>
          <p:cNvSpPr txBox="1"/>
          <p:nvPr>
            <p:ph type="title"/>
          </p:nvPr>
        </p:nvSpPr>
        <p:spPr>
          <a:xfrm>
            <a:off x="1792288" y="4000500"/>
            <a:ext cx="54864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b0f1072d5d_0_189"/>
          <p:cNvSpPr/>
          <p:nvPr>
            <p:ph idx="2" type="pic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b0f1072d5d_0_189"/>
          <p:cNvSpPr txBox="1"/>
          <p:nvPr>
            <p:ph idx="1" type="body"/>
          </p:nvPr>
        </p:nvSpPr>
        <p:spPr>
          <a:xfrm>
            <a:off x="1792288" y="4472782"/>
            <a:ext cx="54864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g2b0f1072d5d_0_189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2b0f1072d5d_0_189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b0f1072d5d_0_189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0f1072d5d_0_196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b0f1072d5d_0_196"/>
          <p:cNvSpPr txBox="1"/>
          <p:nvPr>
            <p:ph idx="1" type="body"/>
          </p:nvPr>
        </p:nvSpPr>
        <p:spPr>
          <a:xfrm rot="5400000">
            <a:off x="2686200" y="-895500"/>
            <a:ext cx="3771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2b0f1072d5d_0_196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2b0f1072d5d_0_196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2b0f1072d5d_0_196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0f1072d5d_0_202"/>
          <p:cNvSpPr txBox="1"/>
          <p:nvPr>
            <p:ph type="title"/>
          </p:nvPr>
        </p:nvSpPr>
        <p:spPr>
          <a:xfrm rot="5400000">
            <a:off x="5626050" y="1193850"/>
            <a:ext cx="40641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b0f1072d5d_0_202"/>
          <p:cNvSpPr txBox="1"/>
          <p:nvPr>
            <p:ph idx="1" type="body"/>
          </p:nvPr>
        </p:nvSpPr>
        <p:spPr>
          <a:xfrm rot="5400000">
            <a:off x="1435050" y="-787350"/>
            <a:ext cx="40641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2b0f1072d5d_0_202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2b0f1072d5d_0_202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2b0f1072d5d_0_202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0f1072d5d_0_13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2b0f1072d5d_0_133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b0f1072d5d_0_133"/>
          <p:cNvSpPr txBox="1"/>
          <p:nvPr>
            <p:ph idx="10" type="dt"/>
          </p:nvPr>
        </p:nvSpPr>
        <p:spPr>
          <a:xfrm>
            <a:off x="457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2b0f1072d5d_0_133"/>
          <p:cNvSpPr txBox="1"/>
          <p:nvPr>
            <p:ph idx="11" type="ftr"/>
          </p:nvPr>
        </p:nvSpPr>
        <p:spPr>
          <a:xfrm>
            <a:off x="3124200" y="5296959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2b0f1072d5d_0_133"/>
          <p:cNvSpPr txBox="1"/>
          <p:nvPr>
            <p:ph idx="12" type="sldNum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0f1072d5d_0_104"/>
          <p:cNvSpPr txBox="1"/>
          <p:nvPr>
            <p:ph type="ctrTitle"/>
          </p:nvPr>
        </p:nvSpPr>
        <p:spPr>
          <a:xfrm>
            <a:off x="685800" y="1775355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g2b0f1072d5d_0_104"/>
          <p:cNvSpPr txBox="1"/>
          <p:nvPr>
            <p:ph idx="1" type="subTitle"/>
          </p:nvPr>
        </p:nvSpPr>
        <p:spPr>
          <a:xfrm>
            <a:off x="1371600" y="3238500"/>
            <a:ext cx="64008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s://www.editorsguild.com/userfiles/image/Nov-Dec12/20070326_133919_7(R).jpg" id="161" name="Google Shape;161;g2b0f1072d5d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71500"/>
            <a:ext cx="9144000" cy="6184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b0f1072d5d_0_104"/>
          <p:cNvSpPr txBox="1"/>
          <p:nvPr/>
        </p:nvSpPr>
        <p:spPr>
          <a:xfrm>
            <a:off x="4876800" y="3009900"/>
            <a:ext cx="3733800" cy="14775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do Hollywood producers affect movies even more so than the director?  How might this have been more important in the 1930s and 1940s?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laphil.com/sites/default/files/styles/performance_slideshow/public/program_photos/casablanca-950.jpg?itok=q6ZLi8db" id="222" name="Google Shape;2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700"/>
            <a:ext cx="9144000" cy="33399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"/>
          <p:cNvSpPr txBox="1"/>
          <p:nvPr/>
        </p:nvSpPr>
        <p:spPr>
          <a:xfrm>
            <a:off x="609600" y="3771900"/>
            <a:ext cx="7848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Quick!  Name some films from 1930s and 1940s Hollywood.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(Take a guess...)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BFB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tasteofcinema.com/wp-content/uploads/2016/01/John-Ford-movies.jpg" id="228" name="Google Shape;2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4300"/>
            <a:ext cx="4419600" cy="323183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 txBox="1"/>
          <p:nvPr/>
        </p:nvSpPr>
        <p:spPr>
          <a:xfrm>
            <a:off x="4800600" y="114300"/>
            <a:ext cx="4191000" cy="324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Ford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think of him as the Ernest Hemingway of film directors:  grizzled and manly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was the champion of the Western (but, like, genuinely.  The man knew how to shoot a Western well)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Discovered John Wayne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Loved the beauty of the American West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Motifs:  Graveyard scenes, old timey folk music, revenge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228600" y="3390900"/>
            <a:ext cx="8763000" cy="23083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Films to know: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Steamboat ‘Round the Bend </a:t>
            </a: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(1935)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Prisoner of Shark Island </a:t>
            </a: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(1936)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Stagecoach </a:t>
            </a: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(1939)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Young Mr. Lincoln </a:t>
            </a: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(1939)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1"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P.S.  If anyone finds a copy of </a:t>
            </a:r>
            <a:r>
              <a:rPr i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Stagecoach</a:t>
            </a: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, it’s mine.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-Bgb0rFAGyJY/VUW3Gbc1JWI/AAAAAAAAwiA/X_5rG02nFAc/s1600/42ndStreetStill.png" id="235" name="Google Shape;2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"/>
          <p:cNvSpPr txBox="1"/>
          <p:nvPr/>
        </p:nvSpPr>
        <p:spPr>
          <a:xfrm>
            <a:off x="3200400" y="190500"/>
            <a:ext cx="5334000" cy="20313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Musicals 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1933 -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r>
              <a:rPr baseline="30000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Street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introduced the big budget, singing and dancing spectacle 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Jazz Singer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 a “backstage musical”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releases were revues –linked musical acts that didn’t tie into unreality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Busby Berkeley: Champion of musical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uriouscinema.com/wp-content/uploads/2013/02/lc2.jpg" id="241" name="Google Shape;2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8"/>
          <p:cNvSpPr txBox="1"/>
          <p:nvPr/>
        </p:nvSpPr>
        <p:spPr>
          <a:xfrm>
            <a:off x="152400" y="190500"/>
            <a:ext cx="1828800" cy="45243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Gangster films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Blossom in the 1930s; die off for a long time afterwards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Edward G. Robinson sets archetype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Antihero’s quest for power leads to downfall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films: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Caesar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(1930),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Enemy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(1931),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Scarface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(1932)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dn.bloody-disgusting.com/wp-content/uploads/2016/05/monsters.jpg" id="247" name="Google Shape;2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37723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3.files.biography.com/image/upload/c_fill,cs_srgb,dpr_1.0,g_face,h_350,q_80,w_1290/MTE5NDg0MDU0NTY4NjY2NjM5.jpg" id="252" name="Google Shape;2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248093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76200" y="2552700"/>
            <a:ext cx="2667000" cy="2862322"/>
          </a:xfrm>
          <a:prstGeom prst="rect">
            <a:avLst/>
          </a:prstGeom>
          <a:solidFill>
            <a:srgbClr val="E5DFE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Drawing Room Comedies: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We talked about these in the 1920s era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These are the Lubitsch comedies of manners / satirical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Wit and double entendre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Trouble in Paradise </a:t>
            </a: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(1932)</a:t>
            </a:r>
            <a:endParaRPr i="1" sz="180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2895600" y="2552701"/>
            <a:ext cx="2895600" cy="3139321"/>
          </a:xfrm>
          <a:prstGeom prst="rect">
            <a:avLst/>
          </a:prstGeom>
          <a:solidFill>
            <a:srgbClr val="EAF1DD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Vaudeville / Stage Acts: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Similar to Charlie Chaplin, just add talking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The Marx Brothers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W.C. Fields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Mae West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Often a mix of puns and wordplay added with physical comedy –played versions of themselves.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5943600" y="2552700"/>
            <a:ext cx="2819400" cy="2862322"/>
          </a:xfrm>
          <a:prstGeom prst="rect">
            <a:avLst/>
          </a:prstGeom>
          <a:solidFill>
            <a:srgbClr val="FDE9D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Screwball Comedy: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Mix of the first two groups: Intellectual sophistication with slapstick humor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Drew famous actors to these movies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It Happened One Night </a:t>
            </a: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(1934), </a:t>
            </a:r>
            <a:r>
              <a:rPr i="1"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His Girl Friday </a:t>
            </a: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(1940), </a:t>
            </a:r>
            <a:r>
              <a:rPr i="1"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The Lady Eve </a:t>
            </a:r>
            <a:r>
              <a:rPr lang="en-US" sz="180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(1941)</a:t>
            </a:r>
            <a:endParaRPr i="1" sz="180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hsu.edu/dotAsset/047a4ff6-1262-44ba-9c9a-5aee21d7766d.jpg" id="260" name="Google Shape;2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619999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 txBox="1"/>
          <p:nvPr/>
        </p:nvSpPr>
        <p:spPr>
          <a:xfrm>
            <a:off x="6705600" y="266700"/>
            <a:ext cx="2286000" cy="4247317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Women’s Pictures: Aimed at a female audience who frequented matinee showings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Love stories –</a:t>
            </a:r>
            <a:r>
              <a:rPr i="1" lang="en-US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Camille</a:t>
            </a:r>
            <a:r>
              <a:rPr lang="en-US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 (1937)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Domestic Melodramas –Focused on the problems of the family and the home (precursor to soap operas) </a:t>
            </a:r>
            <a:r>
              <a:rPr i="1" lang="en-US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Now, Voyager</a:t>
            </a:r>
            <a:r>
              <a:rPr lang="en-US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 (1942), </a:t>
            </a:r>
            <a:r>
              <a:rPr i="1" lang="en-US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Mildred Pierce </a:t>
            </a:r>
            <a:r>
              <a:rPr lang="en-US" sz="18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(1945)</a:t>
            </a:r>
            <a:endParaRPr sz="180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304800" y="4381500"/>
            <a:ext cx="6096000" cy="923330"/>
          </a:xfrm>
          <a:prstGeom prst="rect">
            <a:avLst/>
          </a:prstGeom>
          <a:solidFill>
            <a:srgbClr val="97480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DE9D8"/>
                </a:solidFill>
                <a:latin typeface="Calibri"/>
                <a:ea typeface="Calibri"/>
                <a:cs typeface="Calibri"/>
                <a:sym typeface="Calibri"/>
              </a:rPr>
              <a:t>Dorothy Arzner –Hollywood’s only major female director at the time.  Directed “Women’s Pictures”; celebrated women’s lives and women’s relationships</a:t>
            </a:r>
            <a:endParaRPr sz="1800">
              <a:solidFill>
                <a:srgbClr val="FDE9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ites.lafayette.edu/fams101-sp15/files/2015/03/yHtAWRPQUqK3uWHhdgX56j8NwcI.jpg" id="267" name="Google Shape;2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67800" cy="51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3"/>
          <p:cNvSpPr txBox="1"/>
          <p:nvPr/>
        </p:nvSpPr>
        <p:spPr>
          <a:xfrm>
            <a:off x="3048000" y="5143500"/>
            <a:ext cx="2819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1928</a:t>
            </a:r>
            <a:endParaRPr sz="2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cdn.turner.com/v5cache/TCM/Images/Dynamic/i385/Casablanca1942_610_678x380_01252016035421.jpg" id="273" name="Google Shape;2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0044"/>
            <a:ext cx="9144000" cy="5124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War II stopped foreign markets from making movies, but Hollywood kept business as usual.  Movies were adapted to address the war, but weren’t necessarily war movies.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dn8.openculture.com/wp-content/uploads/2014/08/08154654/noir-film-pic.jpg" id="279" name="Google Shape;2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0970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5"/>
          <p:cNvSpPr txBox="1"/>
          <p:nvPr/>
        </p:nvSpPr>
        <p:spPr>
          <a:xfrm>
            <a:off x="152400" y="0"/>
            <a:ext cx="8763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Film Noir – we studied this with German Expressionism and Fritz Lang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Predominant use of shadows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Protagonists often antiheroes, trapped and seeking a way out of problem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Antagonists – seductive women (femme fatales), career criminals, worldly foreigners, upper class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228600" y="1790700"/>
            <a:ext cx="2667000" cy="2308324"/>
          </a:xfrm>
          <a:prstGeom prst="rect">
            <a:avLst/>
          </a:prstGeom>
          <a:solidFill>
            <a:srgbClr val="D8D8D8"/>
          </a:solidFill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to know: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Fritz Lang –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Woman in the Window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Billy Wilder –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Indemnity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Huston –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Maltese Falcon, The Asphalt Jungle, Key Largo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ile.vintageadbrowser.com/l-gu8wt5otefsxtt.jpg" id="167" name="Google Shape;167;g2b0f1072d5d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190500"/>
            <a:ext cx="3523963" cy="533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b0f1072d5d_0_111"/>
          <p:cNvSpPr txBox="1"/>
          <p:nvPr/>
        </p:nvSpPr>
        <p:spPr>
          <a:xfrm>
            <a:off x="152400" y="114300"/>
            <a:ext cx="4953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Distributors in the 1930s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charge of advertising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Designed graphics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Wrote advertising copy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Actually wrote their own prewritten reviews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b0f1072d5d_0_111"/>
          <p:cNvSpPr txBox="1"/>
          <p:nvPr/>
        </p:nvSpPr>
        <p:spPr>
          <a:xfrm>
            <a:off x="152400" y="1866900"/>
            <a:ext cx="4724400" cy="369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Publicity for the public sounded like this: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“For the first time on the screen…”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“”At last it can be told…”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“Never before in the history of the motion picture…”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big push for the public was “breaking new ground”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Studios advertised to smaller distributors how the films were similar to other movies.  (Example:  From the team that brought you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Dark Victory)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bluecatscreenplay.com/wp-content/uploads/2015/06/orson-welles-square.jpg" id="286" name="Google Shape;2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85900"/>
            <a:ext cx="11642725" cy="872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twentyfourframes.files.wordpress.com/2009/03/42ndstreetworldsgreatesmoviecenter.jpg?w=647&amp;h=508" id="174" name="Google Shape;174;g2b0f1072d5d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6199"/>
            <a:ext cx="616267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b0f1072d5d_0_117"/>
          <p:cNvSpPr txBox="1"/>
          <p:nvPr/>
        </p:nvSpPr>
        <p:spPr>
          <a:xfrm>
            <a:off x="6477000" y="266700"/>
            <a:ext cx="25146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booking –exhibitor had to rent films in packages; these packages always had a mix of both good and bad movies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Blind buying –exhibitor had to rent a movie unseen, sometimes unmade, to advance the market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Overbuying –exhibitors forced to rent more movies than they could show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0f1072d5d_0_117"/>
          <p:cNvSpPr txBox="1"/>
          <p:nvPr/>
        </p:nvSpPr>
        <p:spPr>
          <a:xfrm>
            <a:off x="152400" y="4991100"/>
            <a:ext cx="891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Clearance / zoning – only perk for being a distributor?  You got special permission to be the only one in a region to show a certain movie.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heretroset.com/wp-content/uploads/2014/05/BlondeCrazyHero.jpg" id="181" name="Google Shape;181;g2b0f1072d5d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5887" y="0"/>
            <a:ext cx="7548112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b0f1072d5d_0_123"/>
          <p:cNvSpPr txBox="1"/>
          <p:nvPr/>
        </p:nvSpPr>
        <p:spPr>
          <a:xfrm>
            <a:off x="76200" y="542985"/>
            <a:ext cx="3048000" cy="452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Censorship and film ratings: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vertical control was king, studios decided what was vulgar.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Society demanded some form of regulation.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 was intentionally pushing the envelope.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Studios were intentionally making movies more lewd and more violent.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Fatty Arbuckle scandal alienated the common man from Hollywood.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re-code.com/wp-content/uploads/2012/05/Cleopatra1.png" id="187" name="Google Shape;187;g2b0f1072d5d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700"/>
            <a:ext cx="6667500" cy="501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b0f1072d5d_0_128"/>
          <p:cNvSpPr txBox="1"/>
          <p:nvPr/>
        </p:nvSpPr>
        <p:spPr>
          <a:xfrm>
            <a:off x="6019800" y="495300"/>
            <a:ext cx="3048000" cy="424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Motion Picture Production Code (1922-1968)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government agency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studio regulated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Worded like the Ten Commandments (You can’t do this, you can’t do that)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Catholic organization, “The Legion of Decency” boycotted any movie that did not meet the code.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two decades, no movies were released without code approval.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"/>
          <p:cNvSpPr txBox="1"/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4" name="Google Shape;194;p1"/>
          <p:cNvSpPr txBox="1"/>
          <p:nvPr>
            <p:ph idx="1" type="subTitle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s://dancinglady39.files.wordpress.com/2014/04/image63.jpg" id="195" name="Google Shape;1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1000" y="-723900"/>
            <a:ext cx="11753850" cy="66103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"/>
          <p:cNvSpPr txBox="1"/>
          <p:nvPr/>
        </p:nvSpPr>
        <p:spPr>
          <a:xfrm>
            <a:off x="5334000" y="419100"/>
            <a:ext cx="3581400" cy="83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Why is this moment so important for audiences?</a:t>
            </a:r>
            <a:endParaRPr sz="2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processreversal.org/wp-content/uploads/2013/04/Frame_0396.jpg" id="201" name="Google Shape;2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66700"/>
            <a:ext cx="3194050" cy="239553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"/>
          <p:cNvSpPr txBox="1"/>
          <p:nvPr/>
        </p:nvSpPr>
        <p:spPr>
          <a:xfrm>
            <a:off x="228600" y="876300"/>
            <a:ext cx="5334000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6DDE7"/>
                </a:solidFill>
                <a:latin typeface="Calibri"/>
                <a:ea typeface="Calibri"/>
                <a:cs typeface="Calibri"/>
                <a:sym typeface="Calibri"/>
              </a:rPr>
              <a:t>Film tinting –the entire cell is washed with a single color to establish mood or time of day.</a:t>
            </a:r>
            <a:endParaRPr b="1" sz="2400">
              <a:solidFill>
                <a:srgbClr val="B6D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violdam6.files.wordpress.com/2011/08/pdvd_155.jpg" id="203" name="Google Shape;2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162300"/>
            <a:ext cx="5410200" cy="19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"/>
          <p:cNvSpPr txBox="1"/>
          <p:nvPr/>
        </p:nvSpPr>
        <p:spPr>
          <a:xfrm>
            <a:off x="5867400" y="3562171"/>
            <a:ext cx="2743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rPr>
              <a:t>Hand coloring – labor intensive and doesn’t give the same look as technicolor.</a:t>
            </a:r>
            <a:endParaRPr sz="1800">
              <a:solidFill>
                <a:srgbClr val="E5DFE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BD97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doctormacro.com/Images/von%20Sternberg,%20Josef/Annex/Annex%20-%20von%20Sternberg,%20Josef_01.jpg" id="209" name="Google Shape;2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4282440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"/>
          <p:cNvSpPr txBox="1"/>
          <p:nvPr/>
        </p:nvSpPr>
        <p:spPr>
          <a:xfrm>
            <a:off x="4495800" y="190500"/>
            <a:ext cx="4419600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Josef von Sternberg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Believed that film should be aesthetically pleasing no matter which way you looked at it (upside-down and backwards…)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likely handled cinematography himself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Obsessed with lighting and mise en scene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Famous films: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Morocco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(1930)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Dishonored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(1931)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Shanghai Express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(1932)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Scarlet Empress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(1934)</a:t>
            </a:r>
            <a:endParaRPr/>
          </a:p>
          <a:p>
            <a:pPr indent="-11430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Devil is a Woman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(1935)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e0pard13.files.wordpress.com/2013/05/howard-hawks.jpg" id="215" name="Google Shape;2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164" y="0"/>
            <a:ext cx="9011836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"/>
          <p:cNvSpPr txBox="1"/>
          <p:nvPr/>
        </p:nvSpPr>
        <p:spPr>
          <a:xfrm>
            <a:off x="228600" y="3543300"/>
            <a:ext cx="8610600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Howard Hawks: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Made some really bro-ey movies (I’m saying the dude made movies for dudes and was probably a huge sexist.)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Themes and motifs:  professionalism, individual courage, loyalty, friendship among men, battles between the sexes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Made aerial combat movies and screwball pictures</a:t>
            </a:r>
            <a:endParaRPr/>
          </a:p>
        </p:txBody>
      </p:sp>
      <p:sp>
        <p:nvSpPr>
          <p:cNvPr id="217" name="Google Shape;217;p4"/>
          <p:cNvSpPr txBox="1"/>
          <p:nvPr/>
        </p:nvSpPr>
        <p:spPr>
          <a:xfrm>
            <a:off x="381000" y="1181100"/>
            <a:ext cx="3352800" cy="120032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Dawn Patrol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Twentieth Century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Up Baby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Angels have Wings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(1939)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2017-01-24T14:59:36Z</dcterms:created>
  <dc:creator>thruszkewycz</dc:creator>
</cp:coreProperties>
</file>