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CA5-BA47-401D-9A1D-7B5CB537CF18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3E0E-BFA9-477B-A73F-D84B3B94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CA5-BA47-401D-9A1D-7B5CB537CF18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3E0E-BFA9-477B-A73F-D84B3B94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CA5-BA47-401D-9A1D-7B5CB537CF18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3E0E-BFA9-477B-A73F-D84B3B94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CA5-BA47-401D-9A1D-7B5CB537CF18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3E0E-BFA9-477B-A73F-D84B3B94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CA5-BA47-401D-9A1D-7B5CB537CF18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3E0E-BFA9-477B-A73F-D84B3B94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CA5-BA47-401D-9A1D-7B5CB537CF18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3E0E-BFA9-477B-A73F-D84B3B94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CA5-BA47-401D-9A1D-7B5CB537CF18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3E0E-BFA9-477B-A73F-D84B3B94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CA5-BA47-401D-9A1D-7B5CB537CF18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3E0E-BFA9-477B-A73F-D84B3B94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CA5-BA47-401D-9A1D-7B5CB537CF18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3E0E-BFA9-477B-A73F-D84B3B94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CA5-BA47-401D-9A1D-7B5CB537CF18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3E0E-BFA9-477B-A73F-D84B3B94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CA5-BA47-401D-9A1D-7B5CB537CF18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3E0E-BFA9-477B-A73F-D84B3B94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9ECA5-BA47-401D-9A1D-7B5CB537CF18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43E0E-BFA9-477B-A73F-D84B3B94E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bplusmovieblog.files.wordpress.com/2014/05/the-kiss-edison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5725"/>
            <a:ext cx="9067800" cy="5667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3924300"/>
            <a:ext cx="6629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lantagenet Cherokee" pitchFamily="18" charset="0"/>
              </a:rPr>
              <a:t>What </a:t>
            </a:r>
            <a:r>
              <a:rPr lang="en-US" dirty="0" smtClean="0">
                <a:latin typeface="Plantagenet Cherokee" pitchFamily="18" charset="0"/>
              </a:rPr>
              <a:t>fundamental differences were there between films in the 1890s and films of any other era?</a:t>
            </a:r>
            <a:endParaRPr lang="en-US" dirty="0">
              <a:latin typeface="Plantagenet Cheroke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v. Realistic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Formative –artists would adjust light, add props and objects, and try to influence their story.  They considered it a focus on the artistic. (Edison’s </a:t>
            </a:r>
            <a:r>
              <a:rPr lang="en-US" i="1" dirty="0" smtClean="0"/>
              <a:t>The Kiss / Boxing Cats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Realistic –Belief that art is meant to be unadulterated and unedited.  This meant documenting exactly what was seen.  The only intrusive aspect to the scene is the addition of a camera. (</a:t>
            </a:r>
            <a:r>
              <a:rPr lang="en-US" dirty="0" err="1" smtClean="0"/>
              <a:t>Lumiere’s</a:t>
            </a:r>
            <a:r>
              <a:rPr lang="en-US" dirty="0" smtClean="0"/>
              <a:t> </a:t>
            </a:r>
            <a:r>
              <a:rPr lang="en-US" dirty="0" err="1" smtClean="0"/>
              <a:t>actualites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Do List for 08.18.16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Happy </a:t>
            </a:r>
            <a:r>
              <a:rPr lang="en-US" dirty="0" smtClean="0"/>
              <a:t>Accidents, </a:t>
            </a:r>
            <a:r>
              <a:rPr lang="en-US" dirty="0" err="1" smtClean="0"/>
              <a:t>Melies</a:t>
            </a:r>
            <a:r>
              <a:rPr lang="en-US" dirty="0" smtClean="0"/>
              <a:t>, “Trick Films”, avant-garde</a:t>
            </a:r>
          </a:p>
          <a:p>
            <a:r>
              <a:rPr lang="en-US" dirty="0" smtClean="0"/>
              <a:t>Narrative fiction, documentary, experimental </a:t>
            </a:r>
            <a:r>
              <a:rPr lang="en-US" dirty="0" smtClean="0"/>
              <a:t>film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.history.com/sites/2/2015/04/hith-lumiere-brotehrs-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3937461" cy="2209800"/>
          </a:xfrm>
          <a:prstGeom prst="rect">
            <a:avLst/>
          </a:prstGeom>
          <a:noFill/>
        </p:spPr>
      </p:pic>
      <p:pic>
        <p:nvPicPr>
          <p:cNvPr id="14340" name="Picture 4" descr="http://blogs.democratandchronicle.com/rochesterarts/files/2012/04/EastmanandEdison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76500"/>
            <a:ext cx="3429000" cy="2787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91000" y="114300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“realistic” style actually created more of an illusion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Because reality moves in a three dimensional space, many of his early films gave the illusion of three dimensional properties, often terrifying his audience.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Arrival of Train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2476500"/>
            <a:ext cx="48768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“formative” style was based on stage performance.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Because staging is traditionally done in a horizontal fashion, many of the films lacked depth.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Ironically, Edison was looking at the novelty of film, but failed to capture the images that would draw audiences in.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His films were still extremely successful.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L’Arroseur</a:t>
            </a:r>
            <a:r>
              <a:rPr lang="en-US" i="1" dirty="0" smtClean="0"/>
              <a:t> </a:t>
            </a:r>
            <a:r>
              <a:rPr lang="en-US" i="1" dirty="0" err="1" smtClean="0"/>
              <a:t>arrose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first fusion of the two styles (Staging, depth, and naturalism)</a:t>
            </a:r>
          </a:p>
          <a:p>
            <a:r>
              <a:rPr lang="en-US" dirty="0" smtClean="0"/>
              <a:t>Followed by </a:t>
            </a:r>
            <a:r>
              <a:rPr lang="en-US" i="1" dirty="0" smtClean="0"/>
              <a:t>A Game of Cards</a:t>
            </a:r>
            <a:r>
              <a:rPr lang="en-US" dirty="0" smtClean="0"/>
              <a:t>, giving a staging element to filming</a:t>
            </a:r>
            <a:endParaRPr lang="en-US" dirty="0"/>
          </a:p>
        </p:txBody>
      </p:sp>
      <p:pic>
        <p:nvPicPr>
          <p:cNvPr id="17410" name="Picture 2" descr="https://stari.co/app/uploads/arroseur-arrose-233f986c8108c027-8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95500"/>
            <a:ext cx="5715000" cy="3214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s://lightsmellsloud.files.wordpress.com/2013/05/3934678emw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14300"/>
            <a:ext cx="6934200" cy="54032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400000">
            <a:off x="4918621" y="2311568"/>
            <a:ext cx="5410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</a:rPr>
              <a:t>GEORGE MELIES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associationsnow.com/wp-content/uploads/2019/06/wo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3200" y="0"/>
            <a:ext cx="118872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72200" y="266700"/>
            <a:ext cx="2667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TERMS TO KNOW: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Auteur: </a:t>
            </a:r>
            <a:r>
              <a:rPr lang="en-US" dirty="0" smtClean="0">
                <a:solidFill>
                  <a:srgbClr val="002060"/>
                </a:solidFill>
              </a:rPr>
              <a:t>More than a director for hire.  This often is a director who has a specific art style or quality that is repeated through films.  To oversimplify, this is someone who often does it for the artistic merit.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Motif</a:t>
            </a:r>
            <a:r>
              <a:rPr lang="en-US" dirty="0" smtClean="0">
                <a:solidFill>
                  <a:srgbClr val="002060"/>
                </a:solidFill>
              </a:rPr>
              <a:t>: An image or idea that keeps popping up in film.  Example: In </a:t>
            </a:r>
            <a:r>
              <a:rPr lang="en-US" i="1" dirty="0" smtClean="0">
                <a:solidFill>
                  <a:srgbClr val="002060"/>
                </a:solidFill>
              </a:rPr>
              <a:t>The Departed</a:t>
            </a:r>
            <a:r>
              <a:rPr lang="en-US" dirty="0" smtClean="0">
                <a:solidFill>
                  <a:srgbClr val="002060"/>
                </a:solidFill>
              </a:rPr>
              <a:t>, an “X” can be seen every time someone is about to die.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i.ytimg.com/vi/s5x_M_vcNV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6956831" cy="53840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715982"/>
            <a:ext cx="3505200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800" dirty="0">
              <a:latin typeface="Berlin Sans FB" pitchFamily="34" charset="0"/>
            </a:endParaRPr>
          </a:p>
          <a:p>
            <a:r>
              <a:rPr lang="en-US" sz="2800" dirty="0" smtClean="0">
                <a:latin typeface="Berlin Sans FB" pitchFamily="34" charset="0"/>
              </a:rPr>
              <a:t>Define and give examples of:</a:t>
            </a:r>
          </a:p>
          <a:p>
            <a:endParaRPr lang="en-US" sz="2800" dirty="0">
              <a:latin typeface="Berlin Sans FB" pitchFamily="34" charset="0"/>
            </a:endParaRPr>
          </a:p>
          <a:p>
            <a:r>
              <a:rPr lang="en-US" sz="2800" dirty="0" smtClean="0">
                <a:latin typeface="Berlin Sans FB" pitchFamily="34" charset="0"/>
              </a:rPr>
              <a:t>-Narrative Fiction</a:t>
            </a:r>
          </a:p>
          <a:p>
            <a:r>
              <a:rPr lang="en-US" sz="2800" dirty="0" smtClean="0">
                <a:latin typeface="Berlin Sans FB" pitchFamily="34" charset="0"/>
              </a:rPr>
              <a:t>-Documentary</a:t>
            </a:r>
          </a:p>
          <a:p>
            <a:r>
              <a:rPr lang="en-US" sz="2800" dirty="0" smtClean="0">
                <a:latin typeface="Berlin Sans FB" pitchFamily="34" charset="0"/>
              </a:rPr>
              <a:t>-Experimental</a:t>
            </a:r>
            <a:endParaRPr lang="en-US" sz="28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To Do </a:t>
            </a:r>
            <a:r>
              <a:rPr lang="en-US" dirty="0" smtClean="0">
                <a:latin typeface="Berlin Sans FB" pitchFamily="34" charset="0"/>
              </a:rPr>
              <a:t>List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Discuss Narrative Fiction, Documentary, and Experimental Film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Edwin S. Porter: inventor of the scene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first American film</a:t>
            </a:r>
          </a:p>
          <a:p>
            <a:r>
              <a:rPr lang="en-US" i="1" dirty="0" smtClean="0">
                <a:solidFill>
                  <a:srgbClr val="FFC000"/>
                </a:solidFill>
              </a:rPr>
              <a:t>The Life of a Fireman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i="1" dirty="0" smtClean="0">
                <a:solidFill>
                  <a:srgbClr val="FFC000"/>
                </a:solidFill>
              </a:rPr>
              <a:t>Uncle Tom’s Cabin, The Great Train Robbery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Alice Guy / </a:t>
            </a:r>
            <a:r>
              <a:rPr lang="en-US" i="1" dirty="0" smtClean="0">
                <a:solidFill>
                  <a:srgbClr val="FFC000"/>
                </a:solidFill>
              </a:rPr>
              <a:t>The Cabbage Fairy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Racism and Sexism in early film</a:t>
            </a:r>
          </a:p>
          <a:p>
            <a:r>
              <a:rPr lang="en-US" b="1" u="sng" dirty="0" smtClean="0">
                <a:solidFill>
                  <a:srgbClr val="FFC000"/>
                </a:solidFill>
              </a:rPr>
              <a:t>HOMEWORK:  Read pp. 9-20 + Notes</a:t>
            </a:r>
            <a:endParaRPr lang="en-US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.W. Griffith - IM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14300"/>
            <a:ext cx="3401364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9200"/>
            <a:ext cx="50292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D.W. Griffith</a:t>
            </a:r>
          </a:p>
          <a:p>
            <a:pPr algn="r"/>
            <a:endParaRPr lang="en-US" sz="24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Director of </a:t>
            </a:r>
            <a:r>
              <a:rPr lang="en-US" sz="2400" i="1" dirty="0" smtClean="0">
                <a:solidFill>
                  <a:schemeClr val="bg2">
                    <a:lumMod val="90000"/>
                  </a:schemeClr>
                </a:solidFill>
              </a:rPr>
              <a:t>Birth of a Nation; Intolerance</a:t>
            </a:r>
            <a:endParaRPr lang="en-US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Made the first real blockbuster: </a:t>
            </a:r>
            <a:r>
              <a:rPr lang="en-US" sz="2400" i="1" dirty="0" smtClean="0">
                <a:solidFill>
                  <a:schemeClr val="bg2">
                    <a:lumMod val="90000"/>
                  </a:schemeClr>
                </a:solidFill>
              </a:rPr>
              <a:t>Birth of a Nation</a:t>
            </a:r>
            <a:endParaRPr lang="en-US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bg2">
                    <a:lumMod val="90000"/>
                  </a:schemeClr>
                </a:solidFill>
              </a:rPr>
              <a:t>Birth of a Nation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 leads to second rise of the Ku Klux Klan</a:t>
            </a:r>
          </a:p>
          <a:p>
            <a:pPr algn="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Angry at criticisms that he’s a racist; makes </a:t>
            </a:r>
            <a:r>
              <a:rPr lang="en-US" sz="2400" i="1" dirty="0" smtClean="0">
                <a:solidFill>
                  <a:schemeClr val="bg2">
                    <a:lumMod val="90000"/>
                  </a:schemeClr>
                </a:solidFill>
              </a:rPr>
              <a:t>Intolerance</a:t>
            </a:r>
            <a:endParaRPr lang="en-US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While </a:t>
            </a:r>
            <a:r>
              <a:rPr lang="en-US" sz="2400" i="1" dirty="0" smtClean="0">
                <a:solidFill>
                  <a:schemeClr val="bg2">
                    <a:lumMod val="90000"/>
                  </a:schemeClr>
                </a:solidFill>
              </a:rPr>
              <a:t>Intolerance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is impressive, if kind of pathetic, it bankrupts him.</a:t>
            </a:r>
          </a:p>
          <a:p>
            <a:pPr algn="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Shifts into role at United Artists (covered in Unit 3)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ofilmschool.com/sites/default/files/styles/article_wide/public/horse_0.jpg?itok=nhWi9r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1485"/>
            <a:ext cx="8915400" cy="49396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51435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KNOW THESE TERMS:  1. Temporal organization   2. Spatial 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harlesedisonfund.org/tomedisonbio/Images/Cap-proj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610600" cy="5466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moma.org/explore/inside_out/inside_out/wp-content/uploads/2012/07/Feeding-the-Baby-1895.s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9100"/>
            <a:ext cx="6124575" cy="47815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00800" y="419100"/>
            <a:ext cx="251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One of the first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actualities –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Lumieres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’ 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Feeding the Baby</a:t>
            </a:r>
          </a:p>
          <a:p>
            <a:endParaRPr lang="en-US" sz="2400" i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Actualites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(or Actuality film) –a precursor to documentaries.  This is simply non-fiction footage of an event.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The Edison </a:t>
            </a:r>
            <a:r>
              <a:rPr lang="en-US" sz="3200" dirty="0" err="1" smtClean="0">
                <a:solidFill>
                  <a:srgbClr val="FFC000"/>
                </a:solidFill>
              </a:rPr>
              <a:t>Kinetoscope</a:t>
            </a:r>
            <a:r>
              <a:rPr lang="en-US" sz="3200" dirty="0" smtClean="0">
                <a:solidFill>
                  <a:srgbClr val="FFC000"/>
                </a:solidFill>
              </a:rPr>
              <a:t> (Peep-show Machine)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4191000" cy="37716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It would not be until the </a:t>
            </a:r>
            <a:r>
              <a:rPr lang="en-US" dirty="0" err="1" smtClean="0">
                <a:solidFill>
                  <a:srgbClr val="FFC000"/>
                </a:solidFill>
              </a:rPr>
              <a:t>Lumiere</a:t>
            </a:r>
            <a:r>
              <a:rPr lang="en-US" dirty="0" smtClean="0">
                <a:solidFill>
                  <a:srgbClr val="FFC000"/>
                </a:solidFill>
              </a:rPr>
              <a:t> brothers projected the image onto a sheet in December of 1895 when public showings would be commonplace.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8434" name="Picture 2" descr="https://saylordotorg.github.io/text_understanding-media-and-culture-an-introduction-to-mass-communication/section_11/11196aac1c642d3708ad886648ab7e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028700"/>
            <a:ext cx="3156824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Philosophical differences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3505200" cy="3771636"/>
          </a:xfrm>
        </p:spPr>
        <p:txBody>
          <a:bodyPr/>
          <a:lstStyle/>
          <a:p>
            <a:r>
              <a:rPr lang="en-US" dirty="0" err="1" smtClean="0"/>
              <a:t>Koster</a:t>
            </a:r>
            <a:r>
              <a:rPr lang="en-US" dirty="0" smtClean="0"/>
              <a:t> and </a:t>
            </a:r>
            <a:r>
              <a:rPr lang="en-US" dirty="0" err="1" smtClean="0"/>
              <a:t>Bial</a:t>
            </a:r>
            <a:r>
              <a:rPr lang="en-US" dirty="0" smtClean="0"/>
              <a:t> (New York) –Pack in as many people as humanly possible to make the most money; spectacle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43400" y="1371864"/>
            <a:ext cx="35052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Grand Cafe;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Lumiere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(Paris) –The artistr</a:t>
            </a:r>
            <a:r>
              <a:rPr lang="en-US" sz="3200" noProof="0" dirty="0" smtClean="0"/>
              <a:t>y matters.  “It is life itself.”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http://cinemathequefroncaise.com/Chapter1-2/KosterB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771900"/>
            <a:ext cx="3152775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Plantagenet Cherokee" pitchFamily="18" charset="0"/>
              </a:rPr>
              <a:t>To Do </a:t>
            </a:r>
            <a:r>
              <a:rPr lang="en-US" dirty="0" smtClean="0">
                <a:solidFill>
                  <a:srgbClr val="FFC000"/>
                </a:solidFill>
                <a:latin typeface="Plantagenet Cherokee" pitchFamily="18" charset="0"/>
              </a:rPr>
              <a:t>List</a:t>
            </a:r>
            <a:endParaRPr lang="en-US" dirty="0">
              <a:solidFill>
                <a:srgbClr val="FFC000"/>
              </a:solidFill>
              <a:latin typeface="Plantagenet Cheroke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1219200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HOMEWORK</a:t>
            </a:r>
            <a:r>
              <a:rPr lang="en-US" b="1" dirty="0" smtClean="0"/>
              <a:t>:  Read Chapter One, p. 3-8.  Take notes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Discuss tracking shots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What is a Tracking Shot — 25 Best Tracking Shot Examp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62" y="342900"/>
            <a:ext cx="9038538" cy="508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clickinmoms.com/blog/wp-content/uploads/2013/06/tips-for-posing-your-subject-by-Lora-Swinson-640x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"/>
            <a:ext cx="3810000" cy="2536032"/>
          </a:xfrm>
          <a:prstGeom prst="rect">
            <a:avLst/>
          </a:prstGeom>
          <a:noFill/>
        </p:spPr>
      </p:pic>
      <p:pic>
        <p:nvPicPr>
          <p:cNvPr id="11268" name="Picture 4" descr="http://marybethmillerphotography.com/wp-content/uploads/2016/02/14-9699-post/Pittsburgh-unposed-photography-documentary-day-in-the-life-session-Mary-beth-Miller-Photography_0072-1024x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781300"/>
            <a:ext cx="3822293" cy="25606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190500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Haettenschweiler" pitchFamily="34" charset="0"/>
            </a:endParaRPr>
          </a:p>
          <a:p>
            <a:endParaRPr lang="en-US" sz="3200" dirty="0">
              <a:latin typeface="Haettenschweiler" pitchFamily="34" charset="0"/>
            </a:endParaRPr>
          </a:p>
          <a:p>
            <a:r>
              <a:rPr lang="en-US" sz="3200" dirty="0" smtClean="0">
                <a:latin typeface="Haettenschweiler" pitchFamily="34" charset="0"/>
              </a:rPr>
              <a:t>Look at the two photographs to the left.</a:t>
            </a:r>
          </a:p>
          <a:p>
            <a:endParaRPr lang="en-US" sz="3200" dirty="0">
              <a:latin typeface="Haettenschweiler" pitchFamily="34" charset="0"/>
            </a:endParaRPr>
          </a:p>
          <a:p>
            <a:r>
              <a:rPr lang="en-US" sz="3200" dirty="0" smtClean="0">
                <a:latin typeface="Haettenschweiler" pitchFamily="34" charset="0"/>
              </a:rPr>
              <a:t>What is the difference in photography styles between the two photos?  What is the photographer’s attitude towards his or her art?</a:t>
            </a:r>
            <a:endParaRPr lang="en-US" sz="3200" dirty="0">
              <a:latin typeface="Haettenschweiler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643</Words>
  <Application>Microsoft Office PowerPoint</Application>
  <PresentationFormat>On-screen Show (16:10)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`</vt:lpstr>
      <vt:lpstr>Slide 2</vt:lpstr>
      <vt:lpstr>Slide 3</vt:lpstr>
      <vt:lpstr>Slide 4</vt:lpstr>
      <vt:lpstr>The Edison Kinetoscope (Peep-show Machine)</vt:lpstr>
      <vt:lpstr>Philosophical differences</vt:lpstr>
      <vt:lpstr>To Do List</vt:lpstr>
      <vt:lpstr>Slide 8</vt:lpstr>
      <vt:lpstr>Slide 9</vt:lpstr>
      <vt:lpstr>Formative v. Realistic</vt:lpstr>
      <vt:lpstr>To Do List for 08.18.16</vt:lpstr>
      <vt:lpstr>Slide 12</vt:lpstr>
      <vt:lpstr>L’Arroseur arrose </vt:lpstr>
      <vt:lpstr>Slide 14</vt:lpstr>
      <vt:lpstr>Slide 15</vt:lpstr>
      <vt:lpstr>Slide 16</vt:lpstr>
      <vt:lpstr>To Do List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thruszkewycz</dc:creator>
  <cp:lastModifiedBy>thruszkewycz</cp:lastModifiedBy>
  <cp:revision>12</cp:revision>
  <dcterms:created xsi:type="dcterms:W3CDTF">2016-08-17T13:01:28Z</dcterms:created>
  <dcterms:modified xsi:type="dcterms:W3CDTF">2023-08-18T14:50:13Z</dcterms:modified>
</cp:coreProperties>
</file>